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80" r:id="rId25"/>
    <p:sldId id="281"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2" d="100"/>
          <a:sy n="82" d="100"/>
        </p:scale>
        <p:origin x="-1584"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1/12/2017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1/12/2017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1/12/2017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G:\My Office\Besmelah\032.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7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itle 4"/>
          <p:cNvSpPr>
            <a:spLocks noGrp="1"/>
          </p:cNvSpPr>
          <p:nvPr>
            <p:ph type="ctrTitle"/>
          </p:nvPr>
        </p:nvSpPr>
        <p:spPr/>
        <p:txBody>
          <a:bodyPr/>
          <a:lstStyle/>
          <a:p>
            <a:endParaRPr lang="fa-I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
            <a:ext cx="7772400" cy="460375"/>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3">
              <a:shade val="50000"/>
            </a:schemeClr>
          </a:lnRef>
          <a:fillRef idx="1">
            <a:schemeClr val="accent3"/>
          </a:fillRef>
          <a:effectRef idx="0">
            <a:schemeClr val="accent3"/>
          </a:effectRef>
          <a:fontRef idx="minor">
            <a:schemeClr val="lt1"/>
          </a:fontRef>
        </p:style>
        <p:txBody>
          <a:bodyPr>
            <a:noAutofit/>
          </a:bodyPr>
          <a:lstStyle/>
          <a:p>
            <a:r>
              <a:rPr lang="ar-SA" sz="2000" b="1" dirty="0" smtClean="0">
                <a:latin typeface="IranNastaliq" panose="02000503000000020003" pitchFamily="2" charset="0"/>
                <a:cs typeface="+mn-cs"/>
              </a:rPr>
              <a:t>مراقبت های بیهوشی و جراحی</a:t>
            </a:r>
            <a:endParaRPr lang="fa-IR" sz="2000" b="1" dirty="0">
              <a:cs typeface="+mn-cs"/>
            </a:endParaRPr>
          </a:p>
        </p:txBody>
      </p:sp>
      <p:sp>
        <p:nvSpPr>
          <p:cNvPr id="3" name="Subtitle 2"/>
          <p:cNvSpPr>
            <a:spLocks noGrp="1"/>
          </p:cNvSpPr>
          <p:nvPr>
            <p:ph type="subTitle" idx="1"/>
          </p:nvPr>
        </p:nvSpPr>
        <p:spPr>
          <a:xfrm>
            <a:off x="228600" y="838200"/>
            <a:ext cx="8610600" cy="5715000"/>
          </a:xfr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a:normAutofit fontScale="62500" lnSpcReduction="20000"/>
          </a:bodyPr>
          <a:lstStyle/>
          <a:p>
            <a:pPr algn="r" rtl="1"/>
            <a:r>
              <a:rPr lang="fa-IR" b="1" dirty="0" smtClean="0">
                <a:solidFill>
                  <a:schemeClr val="tx1"/>
                </a:solidFill>
                <a:cs typeface="B Nazanin" pitchFamily="2" charset="-78"/>
              </a:rPr>
              <a:t>س1. تدوین </a:t>
            </a:r>
            <a:r>
              <a:rPr lang="fa-IR" b="1" dirty="0" smtClean="0">
                <a:solidFill>
                  <a:srgbClr val="FF0000"/>
                </a:solidFill>
                <a:cs typeface="B Nazanin" pitchFamily="2" charset="-78"/>
              </a:rPr>
              <a:t>دستورالعمل</a:t>
            </a:r>
            <a:r>
              <a:rPr lang="fa-IR" b="1" dirty="0" smtClean="0">
                <a:solidFill>
                  <a:schemeClr val="tx1"/>
                </a:solidFill>
                <a:cs typeface="B Nazanin" pitchFamily="2" charset="-78"/>
              </a:rPr>
              <a:t> نحوه نظافت، شستشو، گندزدایی </a:t>
            </a:r>
          </a:p>
          <a:p>
            <a:pPr algn="r" rtl="1"/>
            <a:r>
              <a:rPr lang="fa-IR" b="1" dirty="0" smtClean="0">
                <a:solidFill>
                  <a:schemeClr val="tx1"/>
                </a:solidFill>
                <a:cs typeface="B Nazanin" pitchFamily="2" charset="-78"/>
              </a:rPr>
              <a:t>بررسي مستندات </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وجود دستورالعمل ” نحوه نظافت، شستشو و گندزدایی اختصاصی محیط های اتاق های عمل " بصورت فايل الكترونيك در دسترس پرسنل اتاق عمل اعم از تيم درمان و خدمات اتاق عمل</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مشاركت صاحبان فرايند از جمله نمايندگان اتاق عمل رابط كنترل عفونت اتاق عمل ،سوپروايزر كنترل عفونت و بهداشت محيط بيمارستان در تدوين دستورالعمل </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وجود برنامه </a:t>
            </a:r>
            <a:r>
              <a:rPr lang="en-US" dirty="0" smtClean="0">
                <a:solidFill>
                  <a:schemeClr val="tx1"/>
                </a:solidFill>
                <a:cs typeface="B Nazanin" pitchFamily="2" charset="-78"/>
              </a:rPr>
              <a:t>Washing</a:t>
            </a:r>
            <a:r>
              <a:rPr lang="fa-IR" dirty="0" smtClean="0">
                <a:solidFill>
                  <a:schemeClr val="tx1"/>
                </a:solidFill>
                <a:cs typeface="B Nazanin" pitchFamily="2" charset="-78"/>
              </a:rPr>
              <a:t> اتاق عمل بصورت روزانه و هفتگي</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 از ذکر نام های تجارتی محلول های گندزدا در دستورالعمل خودداری شود.</a:t>
            </a:r>
            <a:endParaRPr lang="en-US" dirty="0" smtClean="0">
              <a:solidFill>
                <a:schemeClr val="tx1"/>
              </a:solidFill>
              <a:cs typeface="B Nazanin" pitchFamily="2" charset="-78"/>
            </a:endParaRPr>
          </a:p>
          <a:p>
            <a:pPr algn="r" rtl="1"/>
            <a:r>
              <a:rPr lang="fa-IR" b="1" dirty="0" smtClean="0">
                <a:solidFill>
                  <a:schemeClr val="tx1"/>
                </a:solidFill>
                <a:cs typeface="B Nazanin" pitchFamily="2" charset="-78"/>
              </a:rPr>
              <a:t>مشاهده </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رعايت نظافت و ضدعفوني اتاق عمل در بين اعمال جراحي و پايان شيفت كاري توسط پرسنل اتاق عمل اعم از پرستار،  هوشبري و اتاق عمل</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رعايت نظافت و ضدعفوني اتاق عمل در بين اعمال جراحي و پايان شيفت كاري توسط پرسنل خدماتي</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ايجاد تمهيداتي براي آموزش و عملكرد صحيح پرسنل خدماتي مانند تهيه مژر براي غلظت مواد گندزدا و....</a:t>
            </a:r>
            <a:endParaRPr lang="en-US" dirty="0" smtClean="0">
              <a:solidFill>
                <a:schemeClr val="tx1"/>
              </a:solidFill>
              <a:cs typeface="B Nazanin" pitchFamily="2" charset="-78"/>
            </a:endParaRPr>
          </a:p>
          <a:p>
            <a:pPr algn="r" rtl="1"/>
            <a:r>
              <a:rPr lang="fa-IR" b="1" dirty="0" smtClean="0">
                <a:solidFill>
                  <a:schemeClr val="tx1"/>
                </a:solidFill>
                <a:cs typeface="B Nazanin" pitchFamily="2" charset="-78"/>
              </a:rPr>
              <a:t>مصاحبه با كاركنان  اتاق عمل </a:t>
            </a:r>
            <a:endParaRPr lang="en-US" dirty="0" smtClean="0">
              <a:solidFill>
                <a:schemeClr val="tx1"/>
              </a:solidFill>
              <a:cs typeface="B Nazanin" pitchFamily="2" charset="-78"/>
            </a:endParaRPr>
          </a:p>
          <a:p>
            <a:pPr lvl="0" algn="r" rtl="1">
              <a:buFont typeface="Arial" pitchFamily="34" charset="0"/>
              <a:buChar char="•"/>
            </a:pPr>
            <a:r>
              <a:rPr lang="ar-SA" dirty="0" smtClean="0">
                <a:solidFill>
                  <a:schemeClr val="tx1"/>
                </a:solidFill>
                <a:cs typeface="B Nazanin" pitchFamily="2" charset="-78"/>
              </a:rPr>
              <a:t>آگاهي كاركنان اتاق عمل از دستورالعمل فوق</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اطلاع رسانی و آموزش کارکنان خدماتی با توجه به سطح سواد آنها</a:t>
            </a:r>
            <a:endParaRPr lang="en-US" dirty="0" smtClean="0">
              <a:solidFill>
                <a:schemeClr val="tx1"/>
              </a:solidFill>
              <a:cs typeface="B Nazanin" pitchFamily="2" charset="-78"/>
            </a:endParaRPr>
          </a:p>
          <a:p>
            <a:pPr lvl="0" algn="r" rtl="1"/>
            <a:endParaRPr lang="en-US" dirty="0" smtClean="0">
              <a:solidFill>
                <a:schemeClr val="tx1"/>
              </a:solidFill>
              <a:cs typeface="B Nazanin" pitchFamily="2" charset="-78"/>
            </a:endParaRPr>
          </a:p>
          <a:p>
            <a:pPr algn="l" rtl="1"/>
            <a:r>
              <a:rPr lang="fa-IR" dirty="0" smtClean="0">
                <a:solidFill>
                  <a:schemeClr val="tx1"/>
                </a:solidFill>
                <a:cs typeface="B Nazanin" pitchFamily="2" charset="-78"/>
              </a:rPr>
              <a:t> </a:t>
            </a:r>
          </a:p>
          <a:p>
            <a:pPr algn="r" rtl="1">
              <a:buFont typeface="Arial" pitchFamily="34" charset="0"/>
              <a:buChar char="•"/>
            </a:pPr>
            <a:endParaRPr lang="en-US" dirty="0" smtClean="0">
              <a:solidFill>
                <a:schemeClr val="tx1"/>
              </a:solidFill>
              <a:cs typeface="B Nazanin" pitchFamily="2" charset="-78"/>
            </a:endParaRPr>
          </a:p>
          <a:p>
            <a:pPr algn="r" rtl="1">
              <a:buFont typeface="Arial" pitchFamily="34" charset="0"/>
              <a:buChar char="•"/>
            </a:pPr>
            <a:endParaRPr lang="en-US" dirty="0" smtClean="0">
              <a:solidFill>
                <a:schemeClr val="tx1"/>
              </a:solidFill>
              <a:cs typeface="B Nazanin" pitchFamily="2" charset="-78"/>
            </a:endParaRPr>
          </a:p>
          <a:p>
            <a:pPr algn="r"/>
            <a:endParaRPr lang="fa-I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
            <a:ext cx="7772400" cy="460375"/>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3">
              <a:shade val="50000"/>
            </a:schemeClr>
          </a:lnRef>
          <a:fillRef idx="1">
            <a:schemeClr val="accent3"/>
          </a:fillRef>
          <a:effectRef idx="0">
            <a:schemeClr val="accent3"/>
          </a:effectRef>
          <a:fontRef idx="minor">
            <a:schemeClr val="lt1"/>
          </a:fontRef>
        </p:style>
        <p:txBody>
          <a:bodyPr>
            <a:noAutofit/>
          </a:bodyPr>
          <a:lstStyle/>
          <a:p>
            <a:r>
              <a:rPr lang="ar-SA" sz="2000" b="1" dirty="0" smtClean="0">
                <a:latin typeface="IranNastaliq" panose="02000503000000020003" pitchFamily="2" charset="0"/>
                <a:cs typeface="+mn-cs"/>
              </a:rPr>
              <a:t>مراقبت های بیهوشی و جراحی</a:t>
            </a:r>
            <a:endParaRPr lang="fa-IR" sz="2000" b="1" dirty="0">
              <a:cs typeface="+mn-cs"/>
            </a:endParaRPr>
          </a:p>
        </p:txBody>
      </p:sp>
      <p:sp>
        <p:nvSpPr>
          <p:cNvPr id="3" name="Subtitle 2"/>
          <p:cNvSpPr>
            <a:spLocks noGrp="1"/>
          </p:cNvSpPr>
          <p:nvPr>
            <p:ph type="subTitle" idx="1"/>
          </p:nvPr>
        </p:nvSpPr>
        <p:spPr>
          <a:xfrm>
            <a:off x="228600" y="838200"/>
            <a:ext cx="8610600" cy="5715000"/>
          </a:xfr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a:normAutofit fontScale="62500" lnSpcReduction="20000"/>
          </a:bodyPr>
          <a:lstStyle/>
          <a:p>
            <a:pPr algn="r" rtl="1"/>
            <a:r>
              <a:rPr lang="fa-IR" b="1" dirty="0" smtClean="0">
                <a:solidFill>
                  <a:schemeClr val="tx1"/>
                </a:solidFill>
                <a:cs typeface="B Nazanin" pitchFamily="2" charset="-78"/>
              </a:rPr>
              <a:t>س2. تدوین </a:t>
            </a:r>
            <a:r>
              <a:rPr lang="fa-IR" b="1" dirty="0" smtClean="0">
                <a:solidFill>
                  <a:srgbClr val="FF0000"/>
                </a:solidFill>
                <a:cs typeface="B Nazanin" pitchFamily="2" charset="-78"/>
              </a:rPr>
              <a:t>روش</a:t>
            </a:r>
            <a:r>
              <a:rPr lang="fa-IR" b="1" dirty="0" smtClean="0">
                <a:solidFill>
                  <a:schemeClr val="tx1"/>
                </a:solidFill>
                <a:cs typeface="B Nazanin" pitchFamily="2" charset="-78"/>
              </a:rPr>
              <a:t> </a:t>
            </a:r>
            <a:r>
              <a:rPr lang="fa-IR" b="1" dirty="0" smtClean="0">
                <a:solidFill>
                  <a:srgbClr val="FF0000"/>
                </a:solidFill>
                <a:cs typeface="B Nazanin" pitchFamily="2" charset="-78"/>
              </a:rPr>
              <a:t>اجرایی</a:t>
            </a:r>
            <a:r>
              <a:rPr lang="fa-IR" b="1" dirty="0" smtClean="0">
                <a:solidFill>
                  <a:schemeClr val="tx1"/>
                </a:solidFill>
                <a:cs typeface="B Nazanin" pitchFamily="2" charset="-78"/>
              </a:rPr>
              <a:t> استریل فوری اقلام خاص </a:t>
            </a:r>
            <a:endParaRPr lang="fa-IR" b="1" dirty="0" smtClean="0">
              <a:solidFill>
                <a:schemeClr val="tx1"/>
              </a:solidFill>
              <a:cs typeface="B Nazanin" pitchFamily="2" charset="-78"/>
            </a:endParaRPr>
          </a:p>
          <a:p>
            <a:pPr algn="r" rtl="1"/>
            <a:r>
              <a:rPr lang="fa-IR" b="1" dirty="0" smtClean="0">
                <a:solidFill>
                  <a:schemeClr val="tx1"/>
                </a:solidFill>
                <a:cs typeface="B Nazanin" pitchFamily="2" charset="-78"/>
              </a:rPr>
              <a:t>بررسي مستندات </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روش اجرایی" استريل فوری اقلام خاص" بصورت فايل الكترونيك در دسترس پرسنل اتاق عمل اعم از تيم درمان و خدمات اتاق عمل</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مشاركت صاحبان فرايند از جمله نمايندگان اتاق عمل ، رابط كنترل عفونت اتاق عمل ، سوپروايزر كنترل عفونت و بهداشت محيط بيمارستان در تدوين دستورالعمل </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پايش و مستندسازي فرايند استريليزاسيون اتوكلاو فلش در صورت استفاده از اين اتوكلاو با استفاده از تستهاي كلاس4براي ستهاي كمتر از 5 قلم و 6 براي تستهاي بالاي 5 قلم</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وجود لیست وسایل وابزار جراحی با قابلیت استفاده مجدد به صورت تک پیچ بر اساس رشته های جراحی بیمارستان وآمار مراجعین در صورت استفاده از وسایل تک پیچ در اتاق عمل </a:t>
            </a:r>
            <a:endParaRPr lang="en-US" dirty="0" smtClean="0">
              <a:solidFill>
                <a:schemeClr val="tx1"/>
              </a:solidFill>
              <a:cs typeface="B Nazanin" pitchFamily="2" charset="-78"/>
            </a:endParaRPr>
          </a:p>
          <a:p>
            <a:pPr algn="r" rtl="1"/>
            <a:r>
              <a:rPr lang="fa-IR" b="1" dirty="0" smtClean="0">
                <a:solidFill>
                  <a:schemeClr val="tx1"/>
                </a:solidFill>
                <a:cs typeface="B Nazanin" pitchFamily="2" charset="-78"/>
              </a:rPr>
              <a:t>مشاهده </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در صورت نداشتن اتوكلاو الزاما وجود اقلام تک پیچ در اتاق عمل به تعداد کافی با توجه به حجم اعمال جراحي و تعداد تك پيچهاي موجود در اتاق عمل </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وجود اتوکلاو مورد استفاده با قابليت استریل کردن اقلام مورد نظر در مدت زمان حداکثر 15 دقیقه</a:t>
            </a:r>
            <a:endParaRPr lang="en-US" dirty="0" smtClean="0">
              <a:solidFill>
                <a:schemeClr val="tx1"/>
              </a:solidFill>
              <a:cs typeface="B Nazanin" pitchFamily="2" charset="-78"/>
            </a:endParaRPr>
          </a:p>
          <a:p>
            <a:pPr algn="r" rtl="1"/>
            <a:r>
              <a:rPr lang="fa-IR" b="1" dirty="0" smtClean="0">
                <a:solidFill>
                  <a:schemeClr val="tx1"/>
                </a:solidFill>
                <a:cs typeface="B Nazanin" pitchFamily="2" charset="-78"/>
              </a:rPr>
              <a:t>مصاحبه با كاركنان  اتاق عمل </a:t>
            </a:r>
            <a:endParaRPr lang="en-US" dirty="0" smtClean="0">
              <a:solidFill>
                <a:schemeClr val="tx1"/>
              </a:solidFill>
              <a:cs typeface="B Nazanin" pitchFamily="2" charset="-78"/>
            </a:endParaRPr>
          </a:p>
          <a:p>
            <a:pPr lvl="0" algn="r" rtl="1">
              <a:buFont typeface="Arial" pitchFamily="34" charset="0"/>
              <a:buChar char="•"/>
            </a:pPr>
            <a:r>
              <a:rPr lang="ar-SA" dirty="0" smtClean="0">
                <a:solidFill>
                  <a:schemeClr val="tx1"/>
                </a:solidFill>
                <a:cs typeface="B Nazanin" pitchFamily="2" charset="-78"/>
              </a:rPr>
              <a:t>آگاهي كاركنان اتاق عمل از دستورالعمل " استریلیزاسیون فوری"ابلاغی وزارت بهداشت</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اطلاع رسانی و آموزش کارکنان اتاق عمل اعم از پزشك و پرستار و كارشناس و كاردان اتاق عمل </a:t>
            </a:r>
            <a:endParaRPr lang="en-US" dirty="0" smtClean="0">
              <a:solidFill>
                <a:schemeClr val="tx1"/>
              </a:solidFill>
              <a:cs typeface="B Nazanin" pitchFamily="2" charset="-78"/>
            </a:endParaRPr>
          </a:p>
          <a:p>
            <a:pPr lvl="0" algn="r" rtl="1"/>
            <a:endParaRPr lang="en-US" dirty="0" smtClean="0">
              <a:solidFill>
                <a:schemeClr val="tx1"/>
              </a:solidFill>
              <a:cs typeface="B Nazanin" pitchFamily="2" charset="-78"/>
            </a:endParaRPr>
          </a:p>
          <a:p>
            <a:pPr algn="l" rtl="1"/>
            <a:r>
              <a:rPr lang="fa-IR" dirty="0" smtClean="0">
                <a:solidFill>
                  <a:schemeClr val="tx1"/>
                </a:solidFill>
                <a:cs typeface="B Nazanin" pitchFamily="2" charset="-78"/>
              </a:rPr>
              <a:t> </a:t>
            </a:r>
          </a:p>
          <a:p>
            <a:pPr algn="r" rtl="1">
              <a:buFont typeface="Arial" pitchFamily="34" charset="0"/>
              <a:buChar char="•"/>
            </a:pPr>
            <a:endParaRPr lang="en-US" dirty="0" smtClean="0">
              <a:solidFill>
                <a:schemeClr val="tx1"/>
              </a:solidFill>
              <a:cs typeface="B Nazanin" pitchFamily="2" charset="-78"/>
            </a:endParaRPr>
          </a:p>
          <a:p>
            <a:pPr algn="r" rtl="1">
              <a:buFont typeface="Arial" pitchFamily="34" charset="0"/>
              <a:buChar char="•"/>
            </a:pPr>
            <a:endParaRPr lang="en-US" dirty="0" smtClean="0">
              <a:solidFill>
                <a:schemeClr val="tx1"/>
              </a:solidFill>
              <a:cs typeface="B Nazanin" pitchFamily="2" charset="-78"/>
            </a:endParaRPr>
          </a:p>
          <a:p>
            <a:pPr algn="r"/>
            <a:endParaRPr lang="fa-I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
            <a:ext cx="7772400" cy="460375"/>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3">
              <a:shade val="50000"/>
            </a:schemeClr>
          </a:lnRef>
          <a:fillRef idx="1">
            <a:schemeClr val="accent3"/>
          </a:fillRef>
          <a:effectRef idx="0">
            <a:schemeClr val="accent3"/>
          </a:effectRef>
          <a:fontRef idx="minor">
            <a:schemeClr val="lt1"/>
          </a:fontRef>
        </p:style>
        <p:txBody>
          <a:bodyPr>
            <a:noAutofit/>
          </a:bodyPr>
          <a:lstStyle/>
          <a:p>
            <a:r>
              <a:rPr lang="ar-SA" sz="2000" b="1" dirty="0" smtClean="0">
                <a:latin typeface="IranNastaliq" panose="02000503000000020003" pitchFamily="2" charset="0"/>
                <a:cs typeface="+mn-cs"/>
              </a:rPr>
              <a:t>مراقبت های بیهوشی و جراحی</a:t>
            </a:r>
            <a:endParaRPr lang="fa-IR" sz="2000" b="1" dirty="0">
              <a:cs typeface="+mn-cs"/>
            </a:endParaRPr>
          </a:p>
        </p:txBody>
      </p:sp>
      <p:sp>
        <p:nvSpPr>
          <p:cNvPr id="3" name="Subtitle 2"/>
          <p:cNvSpPr>
            <a:spLocks noGrp="1"/>
          </p:cNvSpPr>
          <p:nvPr>
            <p:ph type="subTitle" idx="1"/>
          </p:nvPr>
        </p:nvSpPr>
        <p:spPr>
          <a:xfrm>
            <a:off x="228600" y="838200"/>
            <a:ext cx="8610600" cy="5715000"/>
          </a:xfr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a:normAutofit/>
          </a:bodyPr>
          <a:lstStyle/>
          <a:p>
            <a:pPr lvl="0" algn="r" rtl="1"/>
            <a:endParaRPr lang="en-US" dirty="0" smtClean="0">
              <a:solidFill>
                <a:schemeClr val="tx1"/>
              </a:solidFill>
              <a:cs typeface="B Nazanin" pitchFamily="2" charset="-78"/>
            </a:endParaRPr>
          </a:p>
          <a:p>
            <a:pPr algn="l" rtl="1"/>
            <a:r>
              <a:rPr lang="fa-IR" dirty="0" smtClean="0">
                <a:solidFill>
                  <a:schemeClr val="tx1"/>
                </a:solidFill>
                <a:cs typeface="B Nazanin" pitchFamily="2" charset="-78"/>
              </a:rPr>
              <a:t> </a:t>
            </a:r>
          </a:p>
          <a:p>
            <a:pPr algn="r" rtl="1">
              <a:buFont typeface="Arial" pitchFamily="34" charset="0"/>
              <a:buChar char="•"/>
            </a:pPr>
            <a:endParaRPr lang="en-US" dirty="0" smtClean="0">
              <a:solidFill>
                <a:schemeClr val="tx1"/>
              </a:solidFill>
              <a:cs typeface="B Nazanin" pitchFamily="2" charset="-78"/>
            </a:endParaRPr>
          </a:p>
          <a:p>
            <a:pPr algn="r" rtl="1">
              <a:buFont typeface="Arial" pitchFamily="34" charset="0"/>
              <a:buChar char="•"/>
            </a:pPr>
            <a:endParaRPr lang="en-US" dirty="0" smtClean="0">
              <a:solidFill>
                <a:schemeClr val="tx1"/>
              </a:solidFill>
              <a:cs typeface="B Nazanin" pitchFamily="2" charset="-78"/>
            </a:endParaRPr>
          </a:p>
          <a:p>
            <a:pPr algn="r"/>
            <a:endParaRPr lang="fa-IR" dirty="0"/>
          </a:p>
        </p:txBody>
      </p:sp>
      <p:sp>
        <p:nvSpPr>
          <p:cNvPr id="4" name="Title 1"/>
          <p:cNvSpPr txBox="1">
            <a:spLocks/>
          </p:cNvSpPr>
          <p:nvPr/>
        </p:nvSpPr>
        <p:spPr>
          <a:xfrm>
            <a:off x="992171" y="2205872"/>
            <a:ext cx="7313629" cy="952107"/>
          </a:xfrm>
          <a:prstGeom prst="rect">
            <a:avLst/>
          </a:prstGeom>
          <a:solidFill>
            <a:schemeClr val="accent4">
              <a:lumMod val="75000"/>
            </a:schemeClr>
          </a:solidFill>
        </p:spPr>
        <p:txBody>
          <a:bodyPr vert="horz" lIns="91440" tIns="45720" rIns="91440" bIns="45720" rtlCol="0" anchor="ctr">
            <a:noAutofit/>
          </a:bodyPr>
          <a:lstStyle/>
          <a:p>
            <a:pPr marL="0" marR="0" lvl="1" indent="0" algn="r" defTabSz="914400" rtl="1" eaLnBrk="1" fontAlgn="auto" latinLnBrk="0" hangingPunct="1">
              <a:lnSpc>
                <a:spcPct val="90000"/>
              </a:lnSpc>
              <a:spcBef>
                <a:spcPct val="0"/>
              </a:spcBef>
              <a:spcAft>
                <a:spcPts val="0"/>
              </a:spcAft>
              <a:buClrTx/>
              <a:buSzTx/>
              <a:buFontTx/>
              <a:buNone/>
              <a:tabLst/>
              <a:defRPr/>
            </a:pPr>
            <a:r>
              <a:rPr kumimoji="0" lang="en-US" sz="2800" b="1" i="0" u="none" strike="noStrike" kern="0" cap="none" spc="0" normalizeH="0" baseline="0" noProof="0" smtClean="0">
                <a:ln>
                  <a:noFill/>
                </a:ln>
                <a:solidFill>
                  <a:schemeClr val="bg1"/>
                </a:solidFill>
                <a:effectLst/>
                <a:uLnTx/>
                <a:uFillTx/>
                <a:cs typeface="B Nazanin" panose="00000400000000000000" pitchFamily="2" charset="-78"/>
              </a:rPr>
              <a:t/>
            </a:r>
            <a:br>
              <a:rPr kumimoji="0" lang="en-US" sz="2800" b="1" i="0" u="none" strike="noStrike" kern="0" cap="none" spc="0" normalizeH="0" baseline="0" noProof="0" smtClean="0">
                <a:ln>
                  <a:noFill/>
                </a:ln>
                <a:solidFill>
                  <a:schemeClr val="bg1"/>
                </a:solidFill>
                <a:effectLst/>
                <a:uLnTx/>
                <a:uFillTx/>
                <a:cs typeface="B Nazanin" panose="00000400000000000000" pitchFamily="2" charset="-78"/>
              </a:rPr>
            </a:br>
            <a:r>
              <a:rPr kumimoji="0" lang="fa-IR" sz="2800" b="1" i="0" u="none" strike="noStrike" kern="0" cap="none" spc="0" normalizeH="0" baseline="0" noProof="0" smtClean="0">
                <a:ln>
                  <a:noFill/>
                </a:ln>
                <a:solidFill>
                  <a:schemeClr val="bg1"/>
                </a:solidFill>
                <a:effectLst/>
                <a:uLnTx/>
                <a:uFillTx/>
                <a:cs typeface="B Nazanin" pitchFamily="2" charset="-78"/>
              </a:rPr>
              <a:t> 4-3)نگهداری و انتقال نمونه های پاتولوژی از اتاق عمل به آزمایشگاه انجام میشود.</a:t>
            </a:r>
            <a:r>
              <a:rPr kumimoji="0" lang="en-US" sz="2800" b="1" i="0" u="none" strike="noStrike" kern="0" cap="none" spc="0" normalizeH="0" baseline="0" noProof="0" smtClean="0">
                <a:ln>
                  <a:noFill/>
                </a:ln>
                <a:solidFill>
                  <a:schemeClr val="bg1"/>
                </a:solidFill>
                <a:effectLst/>
                <a:uLnTx/>
                <a:uFillTx/>
                <a:cs typeface="B Nazanin" panose="00000400000000000000" pitchFamily="2" charset="-78"/>
              </a:rPr>
              <a:t/>
            </a:r>
            <a:br>
              <a:rPr kumimoji="0" lang="en-US" sz="2800" b="1" i="0" u="none" strike="noStrike" kern="0" cap="none" spc="0" normalizeH="0" baseline="0" noProof="0" smtClean="0">
                <a:ln>
                  <a:noFill/>
                </a:ln>
                <a:solidFill>
                  <a:schemeClr val="bg1"/>
                </a:solidFill>
                <a:effectLst/>
                <a:uLnTx/>
                <a:uFillTx/>
                <a:cs typeface="B Nazanin" panose="00000400000000000000" pitchFamily="2" charset="-78"/>
              </a:rPr>
            </a:br>
            <a:endParaRPr kumimoji="0" lang="en-US" sz="2800" b="1" i="0" u="none" strike="noStrike" kern="0" cap="none" spc="0" normalizeH="0" baseline="0" noProof="0" dirty="0">
              <a:ln>
                <a:noFill/>
              </a:ln>
              <a:solidFill>
                <a:schemeClr val="bg1"/>
              </a:solidFill>
              <a:effectLst/>
              <a:uLnTx/>
              <a:uFillTx/>
              <a:cs typeface="B Nazanin" panose="00000400000000000000" pitchFamily="2" charset="-78"/>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
            <a:ext cx="7772400" cy="460375"/>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3">
              <a:shade val="50000"/>
            </a:schemeClr>
          </a:lnRef>
          <a:fillRef idx="1">
            <a:schemeClr val="accent3"/>
          </a:fillRef>
          <a:effectRef idx="0">
            <a:schemeClr val="accent3"/>
          </a:effectRef>
          <a:fontRef idx="minor">
            <a:schemeClr val="lt1"/>
          </a:fontRef>
        </p:style>
        <p:txBody>
          <a:bodyPr>
            <a:noAutofit/>
          </a:bodyPr>
          <a:lstStyle/>
          <a:p>
            <a:r>
              <a:rPr lang="ar-SA" sz="2000" b="1" dirty="0" smtClean="0">
                <a:latin typeface="IranNastaliq" panose="02000503000000020003" pitchFamily="2" charset="0"/>
                <a:cs typeface="+mn-cs"/>
              </a:rPr>
              <a:t>مراقبت های بیهوشی و جراحی</a:t>
            </a:r>
            <a:endParaRPr lang="fa-IR" sz="2000" b="1" dirty="0">
              <a:cs typeface="+mn-cs"/>
            </a:endParaRPr>
          </a:p>
        </p:txBody>
      </p:sp>
      <p:sp>
        <p:nvSpPr>
          <p:cNvPr id="3" name="Subtitle 2"/>
          <p:cNvSpPr>
            <a:spLocks noGrp="1"/>
          </p:cNvSpPr>
          <p:nvPr>
            <p:ph type="subTitle" idx="1"/>
          </p:nvPr>
        </p:nvSpPr>
        <p:spPr>
          <a:xfrm>
            <a:off x="228600" y="838200"/>
            <a:ext cx="8610600" cy="5715000"/>
          </a:xfr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a:normAutofit lnSpcReduction="10000"/>
          </a:bodyPr>
          <a:lstStyle/>
          <a:p>
            <a:pPr algn="r" rtl="1"/>
            <a:r>
              <a:rPr lang="fa-IR" b="1" dirty="0" smtClean="0">
                <a:solidFill>
                  <a:schemeClr val="tx1"/>
                </a:solidFill>
                <a:cs typeface="B Nazanin" pitchFamily="2" charset="-78"/>
              </a:rPr>
              <a:t>س1.رعایت </a:t>
            </a:r>
            <a:r>
              <a:rPr lang="fa-IR" b="1" dirty="0" smtClean="0">
                <a:solidFill>
                  <a:srgbClr val="FF0000"/>
                </a:solidFill>
                <a:cs typeface="B Nazanin" pitchFamily="2" charset="-78"/>
              </a:rPr>
              <a:t>دستورالعمل</a:t>
            </a:r>
            <a:r>
              <a:rPr lang="fa-IR" b="1" dirty="0" smtClean="0">
                <a:solidFill>
                  <a:schemeClr val="tx1"/>
                </a:solidFill>
                <a:cs typeface="B Nazanin" pitchFamily="2" charset="-78"/>
              </a:rPr>
              <a:t> ابلاغی </a:t>
            </a:r>
            <a:r>
              <a:rPr lang="fa-IR" b="1" dirty="0" smtClean="0">
                <a:solidFill>
                  <a:srgbClr val="FF0000"/>
                </a:solidFill>
                <a:cs typeface="B Nazanin" pitchFamily="2" charset="-78"/>
              </a:rPr>
              <a:t>جراحی</a:t>
            </a:r>
            <a:r>
              <a:rPr lang="fa-IR" b="1" dirty="0" smtClean="0">
                <a:solidFill>
                  <a:schemeClr val="tx1"/>
                </a:solidFill>
                <a:cs typeface="B Nazanin" pitchFamily="2" charset="-78"/>
              </a:rPr>
              <a:t> </a:t>
            </a:r>
            <a:r>
              <a:rPr lang="fa-IR" b="1" dirty="0" smtClean="0">
                <a:solidFill>
                  <a:srgbClr val="FF0000"/>
                </a:solidFill>
                <a:cs typeface="B Nazanin" pitchFamily="2" charset="-78"/>
              </a:rPr>
              <a:t>ایمن</a:t>
            </a:r>
            <a:r>
              <a:rPr lang="fa-IR" b="1" dirty="0" smtClean="0">
                <a:solidFill>
                  <a:schemeClr val="tx1"/>
                </a:solidFill>
                <a:cs typeface="B Nazanin" pitchFamily="2" charset="-78"/>
              </a:rPr>
              <a:t> در اتاق عمل</a:t>
            </a:r>
          </a:p>
          <a:p>
            <a:pPr algn="r" rtl="1"/>
            <a:r>
              <a:rPr lang="fa-IR" b="1" dirty="0" smtClean="0">
                <a:solidFill>
                  <a:schemeClr val="tx1"/>
                </a:solidFill>
                <a:cs typeface="B Nazanin" pitchFamily="2" charset="-78"/>
              </a:rPr>
              <a:t>بررسي </a:t>
            </a:r>
            <a:r>
              <a:rPr lang="fa-IR" b="1" dirty="0" smtClean="0">
                <a:solidFill>
                  <a:schemeClr val="tx1"/>
                </a:solidFill>
                <a:cs typeface="B Nazanin" pitchFamily="2" charset="-78"/>
              </a:rPr>
              <a:t>مستندات </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ارزيابي موارد مندرج در راهنماي جراحي ايمن و </a:t>
            </a:r>
            <a:r>
              <a:rPr lang="fa-IR" sz="3600" dirty="0" smtClean="0">
                <a:solidFill>
                  <a:srgbClr val="FF0000"/>
                </a:solidFill>
                <a:cs typeface="B Nazanin" pitchFamily="2" charset="-78"/>
              </a:rPr>
              <a:t>ثبت در گزارش اتاق عمل</a:t>
            </a:r>
            <a:endParaRPr lang="en-US" dirty="0" smtClean="0">
              <a:solidFill>
                <a:srgbClr val="FF0000"/>
              </a:solidFill>
              <a:cs typeface="B Nazanin" pitchFamily="2" charset="-78"/>
            </a:endParaRPr>
          </a:p>
          <a:p>
            <a:pPr algn="r" rtl="1"/>
            <a:r>
              <a:rPr lang="fa-IR" b="1" dirty="0" smtClean="0">
                <a:solidFill>
                  <a:schemeClr val="tx1"/>
                </a:solidFill>
                <a:cs typeface="B Nazanin" pitchFamily="2" charset="-78"/>
              </a:rPr>
              <a:t>مشاهده</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انطباق عملکرد کارکنان جراحی و بیهوشی بر اساس چک لیست و دستورالعمل جراحی ایمن </a:t>
            </a:r>
            <a:endParaRPr lang="en-US" dirty="0" smtClean="0">
              <a:solidFill>
                <a:schemeClr val="tx1"/>
              </a:solidFill>
              <a:cs typeface="B Nazanin" pitchFamily="2" charset="-78"/>
            </a:endParaRPr>
          </a:p>
          <a:p>
            <a:pPr algn="r" rtl="1"/>
            <a:r>
              <a:rPr lang="fa-IR" b="1" dirty="0" smtClean="0">
                <a:solidFill>
                  <a:schemeClr val="tx1"/>
                </a:solidFill>
                <a:cs typeface="B Nazanin" pitchFamily="2" charset="-78"/>
              </a:rPr>
              <a:t>مصاحبه با كاركنان  اتاق عمل </a:t>
            </a:r>
            <a:endParaRPr lang="en-US" dirty="0" smtClean="0">
              <a:solidFill>
                <a:schemeClr val="tx1"/>
              </a:solidFill>
              <a:cs typeface="B Nazanin" pitchFamily="2" charset="-78"/>
            </a:endParaRPr>
          </a:p>
          <a:p>
            <a:pPr lvl="0" algn="r" rtl="1">
              <a:buFont typeface="Arial" pitchFamily="34" charset="0"/>
              <a:buChar char="•"/>
            </a:pPr>
            <a:r>
              <a:rPr lang="ar-SA" dirty="0" smtClean="0">
                <a:solidFill>
                  <a:schemeClr val="tx1"/>
                </a:solidFill>
                <a:cs typeface="B Nazanin" pitchFamily="2" charset="-78"/>
              </a:rPr>
              <a:t>آگاهی کارکنان جراحی و بیهوشی از چک لیست و دستورالعمل راهنمای جراحی ایمن</a:t>
            </a:r>
            <a:endParaRPr lang="fa-IR"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اطلاع رسانی و آموزش کارکنان اتاق عمل اعم از پزشك و پرستار و كارشناس و كاردان اتاق عمل و بيهوشي در خصوص راهنماي جراحي ايمن</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
            <a:ext cx="7772400" cy="460375"/>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3">
              <a:shade val="50000"/>
            </a:schemeClr>
          </a:lnRef>
          <a:fillRef idx="1">
            <a:schemeClr val="accent3"/>
          </a:fillRef>
          <a:effectRef idx="0">
            <a:schemeClr val="accent3"/>
          </a:effectRef>
          <a:fontRef idx="minor">
            <a:schemeClr val="lt1"/>
          </a:fontRef>
        </p:style>
        <p:txBody>
          <a:bodyPr>
            <a:noAutofit/>
          </a:bodyPr>
          <a:lstStyle/>
          <a:p>
            <a:r>
              <a:rPr lang="ar-SA" sz="2000" b="1" dirty="0" smtClean="0">
                <a:latin typeface="IranNastaliq" panose="02000503000000020003" pitchFamily="2" charset="0"/>
                <a:cs typeface="+mn-cs"/>
              </a:rPr>
              <a:t>مراقبت های بیهوشی و جراحی</a:t>
            </a:r>
            <a:endParaRPr lang="fa-IR" sz="2000" b="1" dirty="0">
              <a:cs typeface="+mn-cs"/>
            </a:endParaRPr>
          </a:p>
        </p:txBody>
      </p:sp>
      <p:sp>
        <p:nvSpPr>
          <p:cNvPr id="3" name="Subtitle 2"/>
          <p:cNvSpPr>
            <a:spLocks noGrp="1"/>
          </p:cNvSpPr>
          <p:nvPr>
            <p:ph type="subTitle" idx="1"/>
          </p:nvPr>
        </p:nvSpPr>
        <p:spPr>
          <a:xfrm>
            <a:off x="228600" y="838200"/>
            <a:ext cx="8610600" cy="5715000"/>
          </a:xfr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a:normAutofit fontScale="70000" lnSpcReduction="20000"/>
          </a:bodyPr>
          <a:lstStyle/>
          <a:p>
            <a:pPr algn="r" rtl="1"/>
            <a:r>
              <a:rPr lang="fa-IR" b="1" dirty="0" smtClean="0">
                <a:solidFill>
                  <a:schemeClr val="tx1"/>
                </a:solidFill>
                <a:cs typeface="B Nazanin" pitchFamily="2" charset="-78"/>
              </a:rPr>
              <a:t>س2.ارائه </a:t>
            </a:r>
            <a:r>
              <a:rPr lang="fa-IR" b="1" dirty="0" smtClean="0">
                <a:solidFill>
                  <a:srgbClr val="FF0000"/>
                </a:solidFill>
                <a:cs typeface="B Nazanin" pitchFamily="2" charset="-78"/>
              </a:rPr>
              <a:t>مراقبت</a:t>
            </a:r>
            <a:r>
              <a:rPr lang="fa-IR" b="1" dirty="0" smtClean="0">
                <a:solidFill>
                  <a:schemeClr val="tx1"/>
                </a:solidFill>
                <a:cs typeface="B Nazanin" pitchFamily="2" charset="-78"/>
              </a:rPr>
              <a:t> </a:t>
            </a:r>
            <a:r>
              <a:rPr lang="fa-IR" b="1" dirty="0" smtClean="0">
                <a:solidFill>
                  <a:srgbClr val="FF0000"/>
                </a:solidFill>
                <a:cs typeface="B Nazanin" pitchFamily="2" charset="-78"/>
              </a:rPr>
              <a:t>های</a:t>
            </a:r>
            <a:r>
              <a:rPr lang="fa-IR" b="1" dirty="0" smtClean="0">
                <a:solidFill>
                  <a:schemeClr val="tx1"/>
                </a:solidFill>
                <a:cs typeface="B Nazanin" pitchFamily="2" charset="-78"/>
              </a:rPr>
              <a:t> لازم به بیمار در صورت </a:t>
            </a:r>
            <a:r>
              <a:rPr lang="fa-IR" b="1" dirty="0" smtClean="0">
                <a:solidFill>
                  <a:srgbClr val="FF0000"/>
                </a:solidFill>
                <a:cs typeface="B Nazanin" pitchFamily="2" charset="-78"/>
              </a:rPr>
              <a:t>انتظار</a:t>
            </a:r>
            <a:r>
              <a:rPr lang="fa-IR" b="1" dirty="0" smtClean="0">
                <a:solidFill>
                  <a:schemeClr val="tx1"/>
                </a:solidFill>
                <a:cs typeface="B Nazanin" pitchFamily="2" charset="-78"/>
              </a:rPr>
              <a:t> تا انجام عمل جراحی </a:t>
            </a:r>
            <a:endParaRPr lang="fa-IR" b="1" dirty="0" smtClean="0">
              <a:solidFill>
                <a:schemeClr val="tx1"/>
              </a:solidFill>
              <a:cs typeface="B Nazanin" pitchFamily="2" charset="-78"/>
            </a:endParaRPr>
          </a:p>
          <a:p>
            <a:pPr algn="r" rtl="1"/>
            <a:r>
              <a:rPr lang="fa-IR" b="1" dirty="0" smtClean="0">
                <a:solidFill>
                  <a:schemeClr val="tx1"/>
                </a:solidFill>
                <a:cs typeface="B Nazanin" pitchFamily="2" charset="-78"/>
              </a:rPr>
              <a:t>بررسي مستندات </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بررسي برنامه شيفتهاي پرسنل معین پرستاری/هوشبری بر اساس حجم كاري برای مراقبت از بیماران بدحال و سایر بیمارانی که نیاز به مراقبت مستمر دارند</a:t>
            </a:r>
            <a:r>
              <a:rPr lang="fa-IR" b="1" dirty="0" smtClean="0">
                <a:solidFill>
                  <a:schemeClr val="tx1"/>
                </a:solidFill>
                <a:cs typeface="B Nazanin" pitchFamily="2" charset="-78"/>
              </a:rPr>
              <a:t>.</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ارائه مراقبت های لازم طبق دستورات پرونده بالینی بیمار توسط مسئول مراقبت بیمار دراتاق عمل</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ثبت گزارش وضعیت بیمار و اقدامات درمانی/ مراقبتی انجام شده در اتاق عمل توسط مسئول مراقبت بیمار دراتاق عمل در پرونده بيمار</a:t>
            </a:r>
            <a:endParaRPr lang="en-US" dirty="0" smtClean="0">
              <a:solidFill>
                <a:schemeClr val="tx1"/>
              </a:solidFill>
              <a:cs typeface="B Nazanin" pitchFamily="2" charset="-78"/>
            </a:endParaRPr>
          </a:p>
          <a:p>
            <a:pPr algn="r" rtl="1"/>
            <a:r>
              <a:rPr lang="fa-IR" b="1" dirty="0" smtClean="0">
                <a:solidFill>
                  <a:schemeClr val="tx1"/>
                </a:solidFill>
                <a:cs typeface="B Nazanin" pitchFamily="2" charset="-78"/>
              </a:rPr>
              <a:t>مشاهده</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تفكيك فضاها و وجود اتاق انتظار يا آمادگي براي بيماران با عدم دید مستقیم بیماران از محل انتظار به اتاق های عمل و ریکاوری </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بررسي عملکرد کارکنان واحد اتاق عمل در زمان پذيرش بر اساس سنجه فوق </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عدم تاخير برنامه هاي مراقبتي ودرماني بيمار به علت قرار داشتن در ليست انتظار براي اتاق عمل</a:t>
            </a:r>
            <a:r>
              <a:rPr lang="fa-IR" b="1" dirty="0" smtClean="0">
                <a:solidFill>
                  <a:schemeClr val="tx1"/>
                </a:solidFill>
                <a:cs typeface="B Nazanin" pitchFamily="2" charset="-78"/>
              </a:rPr>
              <a:t> </a:t>
            </a:r>
            <a:endParaRPr lang="en-US" dirty="0" smtClean="0">
              <a:solidFill>
                <a:schemeClr val="tx1"/>
              </a:solidFill>
              <a:cs typeface="B Nazanin" pitchFamily="2" charset="-78"/>
            </a:endParaRPr>
          </a:p>
          <a:p>
            <a:pPr algn="r" rtl="1"/>
            <a:r>
              <a:rPr lang="fa-IR" b="1" dirty="0" smtClean="0">
                <a:solidFill>
                  <a:schemeClr val="tx1"/>
                </a:solidFill>
                <a:cs typeface="B Nazanin" pitchFamily="2" charset="-78"/>
              </a:rPr>
              <a:t>مصاحبه با كاركنان  اتاق عمل </a:t>
            </a:r>
            <a:endParaRPr lang="en-US" dirty="0" smtClean="0">
              <a:solidFill>
                <a:schemeClr val="tx1"/>
              </a:solidFill>
              <a:cs typeface="B Nazanin" pitchFamily="2" charset="-78"/>
            </a:endParaRPr>
          </a:p>
          <a:p>
            <a:pPr lvl="0" algn="r" rtl="1">
              <a:buFont typeface="Arial" pitchFamily="34" charset="0"/>
              <a:buChar char="•"/>
            </a:pPr>
            <a:r>
              <a:rPr lang="ar-SA" dirty="0" smtClean="0">
                <a:solidFill>
                  <a:schemeClr val="tx1"/>
                </a:solidFill>
                <a:cs typeface="B Nazanin" pitchFamily="2" charset="-78"/>
              </a:rPr>
              <a:t>آگاهی کارکنان جراحی و بیهوشی از نحوه مراقبت از بيماران بدحال يا نياز به مراقبت ويژه</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آموزش کارکنان اتاق عمل اعم از پزشك و پرستار و كارشناس و كاردان اتاق عمل و بيهوشي در خصوص نحوه مراقبت از بيماران بدحال يا نياز به مراقبت ويژه</a:t>
            </a:r>
          </a:p>
          <a:p>
            <a:pPr algn="r" rtl="1"/>
            <a:endParaRPr lang="fa-IR" b="1" dirty="0" smtClean="0">
              <a:solidFill>
                <a:schemeClr val="tx1"/>
              </a:solidFill>
              <a:cs typeface="B Nazanin" pitchFamily="2" charset="-78"/>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
            <a:ext cx="7772400" cy="460375"/>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3">
              <a:shade val="50000"/>
            </a:schemeClr>
          </a:lnRef>
          <a:fillRef idx="1">
            <a:schemeClr val="accent3"/>
          </a:fillRef>
          <a:effectRef idx="0">
            <a:schemeClr val="accent3"/>
          </a:effectRef>
          <a:fontRef idx="minor">
            <a:schemeClr val="lt1"/>
          </a:fontRef>
        </p:style>
        <p:txBody>
          <a:bodyPr>
            <a:noAutofit/>
          </a:bodyPr>
          <a:lstStyle/>
          <a:p>
            <a:r>
              <a:rPr lang="ar-SA" sz="2000" b="1" dirty="0" smtClean="0">
                <a:latin typeface="IranNastaliq" panose="02000503000000020003" pitchFamily="2" charset="0"/>
                <a:cs typeface="+mn-cs"/>
              </a:rPr>
              <a:t>مراقبت های بیهوشی و جراحی</a:t>
            </a:r>
            <a:endParaRPr lang="fa-IR" sz="2000" b="1" dirty="0">
              <a:cs typeface="+mn-cs"/>
            </a:endParaRPr>
          </a:p>
        </p:txBody>
      </p:sp>
      <p:sp>
        <p:nvSpPr>
          <p:cNvPr id="3" name="Subtitle 2"/>
          <p:cNvSpPr>
            <a:spLocks noGrp="1"/>
          </p:cNvSpPr>
          <p:nvPr>
            <p:ph type="subTitle" idx="1"/>
          </p:nvPr>
        </p:nvSpPr>
        <p:spPr>
          <a:xfrm>
            <a:off x="228600" y="838200"/>
            <a:ext cx="8610600" cy="5715000"/>
          </a:xfr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a:normAutofit/>
          </a:bodyPr>
          <a:lstStyle/>
          <a:p>
            <a:pPr algn="r" rtl="1"/>
            <a:r>
              <a:rPr lang="fa-IR" b="1" dirty="0" smtClean="0">
                <a:solidFill>
                  <a:schemeClr val="tx1"/>
                </a:solidFill>
                <a:cs typeface="B Nazanin" pitchFamily="2" charset="-78"/>
              </a:rPr>
              <a:t>س3.پذیرش بیمار در اتاق عمل و </a:t>
            </a:r>
            <a:r>
              <a:rPr lang="fa-IR" b="1" dirty="0" smtClean="0">
                <a:solidFill>
                  <a:srgbClr val="FF0000"/>
                </a:solidFill>
                <a:cs typeface="B Nazanin" pitchFamily="2" charset="-78"/>
              </a:rPr>
              <a:t>ثبت</a:t>
            </a:r>
            <a:r>
              <a:rPr lang="fa-IR" b="1" dirty="0" smtClean="0">
                <a:solidFill>
                  <a:schemeClr val="tx1"/>
                </a:solidFill>
                <a:cs typeface="B Nazanin" pitchFamily="2" charset="-78"/>
              </a:rPr>
              <a:t> </a:t>
            </a:r>
            <a:r>
              <a:rPr lang="fa-IR" b="1" dirty="0" smtClean="0">
                <a:solidFill>
                  <a:srgbClr val="FF0000"/>
                </a:solidFill>
                <a:cs typeface="B Nazanin" pitchFamily="2" charset="-78"/>
              </a:rPr>
              <a:t>وضعیت</a:t>
            </a:r>
            <a:r>
              <a:rPr lang="fa-IR" b="1" dirty="0" smtClean="0">
                <a:solidFill>
                  <a:schemeClr val="tx1"/>
                </a:solidFill>
                <a:cs typeface="B Nazanin" pitchFamily="2" charset="-78"/>
              </a:rPr>
              <a:t> </a:t>
            </a:r>
            <a:r>
              <a:rPr lang="fa-IR" b="1" dirty="0" smtClean="0">
                <a:solidFill>
                  <a:srgbClr val="FF0000"/>
                </a:solidFill>
                <a:cs typeface="B Nazanin" pitchFamily="2" charset="-78"/>
              </a:rPr>
              <a:t>بیمار </a:t>
            </a:r>
            <a:endParaRPr lang="fa-IR" b="1" dirty="0" smtClean="0">
              <a:solidFill>
                <a:srgbClr val="FF0000"/>
              </a:solidFill>
              <a:cs typeface="B Nazanin" pitchFamily="2" charset="-78"/>
            </a:endParaRPr>
          </a:p>
          <a:p>
            <a:pPr algn="r" rtl="1"/>
            <a:r>
              <a:rPr lang="fa-IR" b="1" dirty="0" smtClean="0">
                <a:solidFill>
                  <a:schemeClr val="tx1"/>
                </a:solidFill>
                <a:cs typeface="B Nazanin" pitchFamily="2" charset="-78"/>
              </a:rPr>
              <a:t>شواهد</a:t>
            </a:r>
            <a:r>
              <a:rPr lang="fa-IR" dirty="0" smtClean="0">
                <a:solidFill>
                  <a:schemeClr val="tx1"/>
                </a:solidFill>
                <a:cs typeface="B Nazanin" pitchFamily="2" charset="-78"/>
              </a:rPr>
              <a:t> :</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انجام فرايند پذيرش بيمار منطبق بر دستورالعمل پذيرش بيمار در اتاق عمل توسط پرستار یا کاردان/کارشناس اتاق عمل یا هوشبری </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ثبت گزارش وضعیت در اتاق عمل توسط مسئول پذيرش بیمار دراتاق عمل در پرونده بيمار</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بررسي ثبت رضایت آگاهانه از بیمار هوشیار و در بیمار غیر هوشیار/کودک از ولی قانونی وی در بخش بستری،  توسط جراح یا یکی از اعضای تیم جراحی مطابق راهنمای جراحی ایمن ابلاغی وزارت بهداشت</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بررسي عملکرد کارکنان واحد اتاق عمل در زمان پذيرش </a:t>
            </a:r>
            <a:endParaRPr lang="en-US" dirty="0" smtClean="0">
              <a:solidFill>
                <a:schemeClr val="tx1"/>
              </a:solidFill>
              <a:cs typeface="B Nazanin" pitchFamily="2" charset="-78"/>
            </a:endParaRPr>
          </a:p>
          <a:p>
            <a:pPr algn="r" rtl="1"/>
            <a:endParaRPr lang="fa-IR" b="1" dirty="0" smtClean="0">
              <a:solidFill>
                <a:schemeClr val="tx1"/>
              </a:solidFill>
              <a:cs typeface="B Nazanin" pitchFamily="2" charset="-78"/>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
            <a:ext cx="7772400" cy="460375"/>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3">
              <a:shade val="50000"/>
            </a:schemeClr>
          </a:lnRef>
          <a:fillRef idx="1">
            <a:schemeClr val="accent3"/>
          </a:fillRef>
          <a:effectRef idx="0">
            <a:schemeClr val="accent3"/>
          </a:effectRef>
          <a:fontRef idx="minor">
            <a:schemeClr val="lt1"/>
          </a:fontRef>
        </p:style>
        <p:txBody>
          <a:bodyPr>
            <a:noAutofit/>
          </a:bodyPr>
          <a:lstStyle/>
          <a:p>
            <a:r>
              <a:rPr lang="ar-SA" sz="2000" b="1" dirty="0" smtClean="0">
                <a:latin typeface="IranNastaliq" panose="02000503000000020003" pitchFamily="2" charset="0"/>
                <a:cs typeface="+mn-cs"/>
              </a:rPr>
              <a:t>مراقبت های بیهوشی و جراحی</a:t>
            </a:r>
            <a:endParaRPr lang="fa-IR" sz="2000" b="1" dirty="0">
              <a:cs typeface="+mn-cs"/>
            </a:endParaRPr>
          </a:p>
        </p:txBody>
      </p:sp>
      <p:sp>
        <p:nvSpPr>
          <p:cNvPr id="3" name="Subtitle 2"/>
          <p:cNvSpPr>
            <a:spLocks noGrp="1"/>
          </p:cNvSpPr>
          <p:nvPr>
            <p:ph type="subTitle" idx="1"/>
          </p:nvPr>
        </p:nvSpPr>
        <p:spPr>
          <a:xfrm>
            <a:off x="228600" y="838200"/>
            <a:ext cx="8610600" cy="5715000"/>
          </a:xfr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a:normAutofit fontScale="55000" lnSpcReduction="20000"/>
          </a:bodyPr>
          <a:lstStyle/>
          <a:p>
            <a:pPr algn="r" rtl="1"/>
            <a:r>
              <a:rPr lang="fa-IR" b="1" dirty="0" smtClean="0">
                <a:solidFill>
                  <a:schemeClr val="tx1"/>
                </a:solidFill>
                <a:cs typeface="B Nazanin" pitchFamily="2" charset="-78"/>
              </a:rPr>
              <a:t>س4.بررسی و ثبت وضعیت بیمار توسط </a:t>
            </a:r>
            <a:r>
              <a:rPr lang="fa-IR" b="1" dirty="0" smtClean="0">
                <a:solidFill>
                  <a:srgbClr val="FF0000"/>
                </a:solidFill>
                <a:cs typeface="B Nazanin" pitchFamily="2" charset="-78"/>
              </a:rPr>
              <a:t>متخصص</a:t>
            </a:r>
            <a:r>
              <a:rPr lang="fa-IR" b="1" dirty="0" smtClean="0">
                <a:solidFill>
                  <a:schemeClr val="tx1"/>
                </a:solidFill>
                <a:cs typeface="B Nazanin" pitchFamily="2" charset="-78"/>
              </a:rPr>
              <a:t> </a:t>
            </a:r>
            <a:r>
              <a:rPr lang="fa-IR" b="1" dirty="0" smtClean="0">
                <a:solidFill>
                  <a:srgbClr val="FF0000"/>
                </a:solidFill>
                <a:cs typeface="B Nazanin" pitchFamily="2" charset="-78"/>
              </a:rPr>
              <a:t>بیهوشی</a:t>
            </a:r>
          </a:p>
          <a:p>
            <a:pPr algn="r" rtl="1"/>
            <a:r>
              <a:rPr lang="fa-IR" b="1" dirty="0" smtClean="0">
                <a:solidFill>
                  <a:schemeClr val="tx1"/>
                </a:solidFill>
                <a:cs typeface="B Nazanin" pitchFamily="2" charset="-78"/>
              </a:rPr>
              <a:t>بررسي مستندات </a:t>
            </a:r>
            <a:endParaRPr lang="en-US" dirty="0" smtClean="0">
              <a:solidFill>
                <a:schemeClr val="tx1"/>
              </a:solidFill>
              <a:cs typeface="B Nazanin" pitchFamily="2" charset="-78"/>
            </a:endParaRPr>
          </a:p>
          <a:p>
            <a:pPr lvl="0" algn="r" rtl="1">
              <a:buFont typeface="Arial" pitchFamily="34" charset="0"/>
              <a:buChar char="•"/>
            </a:pPr>
            <a:r>
              <a:rPr lang="ar-SA" dirty="0" smtClean="0">
                <a:solidFill>
                  <a:schemeClr val="tx1"/>
                </a:solidFill>
                <a:cs typeface="B Nazanin" pitchFamily="2" charset="-78"/>
              </a:rPr>
              <a:t>ثبت وضعیت بیمار قبل از بیهوشی در برگ مراقبت بیهوشی توسط متخصص بيهوشي شامل ارزیابی مجدد و تایید شناسایی بیمار،  بیهوشی و تکنیک به کار رفته ، دریافت هرگونه فراورده توسط بیمار، کلیه داروها و تجهیزات مصرفی، ثبت نتایج ارزیابی راه هوایی </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بررسی وضعیت بیمار حين بیهوشی و ثبت آن در برگ بیهوشی توسط متخصص بيهوشي شامل مشکلات حین بیهوشی،کنترل علائم حیاتی و غلظت اکسیژن، نتایج انجام کاپنوگرافی در موارد مشخص در دستورالعمل جراحی ایمن، نتایج اندازه گیری درجه حرارت مستمر در موارد خاص نیازمند به هایپوترمی</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بررسی وضعیت بیمار بعد از بیهوشی مانند ثبت علايم حیاتی بیمار  جهت انتقال از اتاق عمل به ریکاوری و تکمیل اطلاعات مورد نیاز در برگ بیهوشی و برگ مراقبت بعد از عمل جراحی توسط متخصصين بيهوشي و جراحي</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 امضا و مهر نمودن برگ بیهوشی و برگ مراقبت بعد از عمل قبل از خروج بیمار از اتاق عمل </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ارائه مراقبت های لازم طبق دستورات پرونده بالینی بیمار توسط مسئول مراقبت بیمار دراتاق عمل</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ثبت گزارش وضعیت بیمار و اقدامات درمانی/ مراقبتی انجام شده در اتاق عمل توسط مسئول مراقبت بیمار دراتاق عمل در پرونده بيمار و در ريكاوري توسط كارشناسان اين واحد</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در صورت نیاز به مراقبتهاي ويژه ثبت نحوه و نوع بخش جهت انتقال بیمار بعد از عمل جراحی </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ثبت دارو هاي تجويز شده، مايعات تجويز شده ،خون و محصولات خوني تجويز شده در برگه بيهوشی</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ثبت مستندات  شرح کامل نوع بيهوشي ،هر گونه حوادث غير معمول يا عوارض بيهوشي ،هر گونه تغییر در برنامه پیش بینی شده و علت آن </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ثبت زمان شروع و زمان خاتمه بيهوشي ، وضعيت بيمار در زمان خاتمه بيهوشي و وضعیت تنفسی بیمار </a:t>
            </a:r>
            <a:endParaRPr lang="en-US" dirty="0" smtClean="0">
              <a:solidFill>
                <a:schemeClr val="tx1"/>
              </a:solidFill>
              <a:cs typeface="B Nazanin" pitchFamily="2" charset="-78"/>
            </a:endParaRPr>
          </a:p>
          <a:p>
            <a:pPr algn="r" rtl="1"/>
            <a:r>
              <a:rPr lang="fa-IR" b="1" dirty="0" smtClean="0">
                <a:solidFill>
                  <a:schemeClr val="tx1"/>
                </a:solidFill>
                <a:cs typeface="B Nazanin" pitchFamily="2" charset="-78"/>
              </a:rPr>
              <a:t>مشاهده</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بررسي عملکرد کارکنان واحد اتاق عمل از زمان القاء بيهوشي تا زمان بهبودي و انتقال بيمار به بخش</a:t>
            </a:r>
            <a:endParaRPr lang="en-US" dirty="0" smtClean="0">
              <a:solidFill>
                <a:schemeClr val="tx1"/>
              </a:solidFill>
              <a:cs typeface="B Nazanin" pitchFamily="2" charset="-78"/>
            </a:endParaRPr>
          </a:p>
          <a:p>
            <a:pPr algn="r" rtl="1">
              <a:buFont typeface="Arial" pitchFamily="34" charset="0"/>
              <a:buChar char="•"/>
            </a:pPr>
            <a:r>
              <a:rPr lang="fa-IR" dirty="0" smtClean="0">
                <a:solidFill>
                  <a:schemeClr val="tx1"/>
                </a:solidFill>
                <a:cs typeface="B Nazanin" pitchFamily="2" charset="-78"/>
              </a:rPr>
              <a:t>حضور </a:t>
            </a:r>
            <a:r>
              <a:rPr lang="fa-IR" dirty="0" smtClean="0">
                <a:solidFill>
                  <a:schemeClr val="tx1"/>
                </a:solidFill>
                <a:cs typeface="B Nazanin" pitchFamily="2" charset="-78"/>
              </a:rPr>
              <a:t>مستمر پزشك جراح و بيهوشي در اتاق عمل تا زمان انتقال بيمار به بخش </a:t>
            </a:r>
          </a:p>
          <a:p>
            <a:pPr algn="r" rtl="1"/>
            <a:endParaRPr lang="fa-IR" b="1" dirty="0" smtClean="0">
              <a:solidFill>
                <a:schemeClr val="tx1"/>
              </a:solidFill>
              <a:cs typeface="B Nazanin" pitchFamily="2" charset="-78"/>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
            <a:ext cx="7772400" cy="460375"/>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3">
              <a:shade val="50000"/>
            </a:schemeClr>
          </a:lnRef>
          <a:fillRef idx="1">
            <a:schemeClr val="accent3"/>
          </a:fillRef>
          <a:effectRef idx="0">
            <a:schemeClr val="accent3"/>
          </a:effectRef>
          <a:fontRef idx="minor">
            <a:schemeClr val="lt1"/>
          </a:fontRef>
        </p:style>
        <p:txBody>
          <a:bodyPr>
            <a:noAutofit/>
          </a:bodyPr>
          <a:lstStyle/>
          <a:p>
            <a:r>
              <a:rPr lang="ar-SA" sz="2000" b="1" dirty="0" smtClean="0">
                <a:latin typeface="IranNastaliq" panose="02000503000000020003" pitchFamily="2" charset="0"/>
                <a:cs typeface="+mn-cs"/>
              </a:rPr>
              <a:t>مراقبت های بیهوشی و جراحی</a:t>
            </a:r>
            <a:endParaRPr lang="fa-IR" sz="2000" b="1" dirty="0">
              <a:cs typeface="+mn-cs"/>
            </a:endParaRPr>
          </a:p>
        </p:txBody>
      </p:sp>
      <p:sp>
        <p:nvSpPr>
          <p:cNvPr id="3" name="Subtitle 2"/>
          <p:cNvSpPr>
            <a:spLocks noGrp="1"/>
          </p:cNvSpPr>
          <p:nvPr>
            <p:ph type="subTitle" idx="1"/>
          </p:nvPr>
        </p:nvSpPr>
        <p:spPr>
          <a:xfrm>
            <a:off x="228600" y="838200"/>
            <a:ext cx="8610600" cy="5715000"/>
          </a:xfr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a:normAutofit fontScale="85000" lnSpcReduction="10000"/>
          </a:bodyPr>
          <a:lstStyle/>
          <a:p>
            <a:pPr algn="r" rtl="1"/>
            <a:r>
              <a:rPr lang="fa-IR" b="1" dirty="0" smtClean="0">
                <a:solidFill>
                  <a:schemeClr val="tx1"/>
                </a:solidFill>
                <a:cs typeface="B Nazanin" pitchFamily="2" charset="-78"/>
              </a:rPr>
              <a:t>س5.ثبت نتایج مانیتورینگ قلبی و پایش  اکسیژن خون توسط متخصص بیهوشی</a:t>
            </a:r>
            <a:br>
              <a:rPr lang="fa-IR" b="1" dirty="0" smtClean="0">
                <a:solidFill>
                  <a:schemeClr val="tx1"/>
                </a:solidFill>
                <a:cs typeface="B Nazanin" pitchFamily="2" charset="-78"/>
              </a:rPr>
            </a:br>
            <a:r>
              <a:rPr lang="fa-IR" b="1" dirty="0" smtClean="0">
                <a:solidFill>
                  <a:schemeClr val="tx1"/>
                </a:solidFill>
                <a:cs typeface="B Nazanin" pitchFamily="2" charset="-78"/>
              </a:rPr>
              <a:t>س6.کنترل علایم حیاتی و ثبت نتایج توسط متخصص بیهوشی </a:t>
            </a:r>
            <a:endParaRPr lang="fa-IR" b="1" dirty="0" smtClean="0">
              <a:solidFill>
                <a:schemeClr val="tx1"/>
              </a:solidFill>
              <a:cs typeface="B Nazanin" pitchFamily="2" charset="-78"/>
            </a:endParaRPr>
          </a:p>
          <a:p>
            <a:pPr algn="r" rtl="1"/>
            <a:r>
              <a:rPr lang="fa-IR" b="1" dirty="0" smtClean="0">
                <a:solidFill>
                  <a:schemeClr val="tx1"/>
                </a:solidFill>
                <a:cs typeface="B Nazanin" pitchFamily="2" charset="-78"/>
              </a:rPr>
              <a:t>بررسي مستندات </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بررسی وضعیت بیمار بعد از بیهوشی مانند ثبت ميزان اكسيژن خون بيمار در اتاق عمل ، ریکاوری و تکمیل اطلاعات مورد نیاز در برگ بیهوشی و برگ مراقبت بعد از عمل</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ثبت وضعيت پایش میزان اکسیژن بیمار از لحظه ورود بیمار به اتاق پروسیجر تا خروج از ریکاوری در برگه بيهوشي</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ثبت گزارش وضعیت بیمار و اقدامات درمانی/ مراقبتی انجام شده در ريكاوري توسط مسئول مراقبت بیمار در پرونده بيمار </a:t>
            </a:r>
            <a:endParaRPr lang="en-US" dirty="0" smtClean="0">
              <a:solidFill>
                <a:schemeClr val="tx1"/>
              </a:solidFill>
              <a:cs typeface="B Nazanin" pitchFamily="2" charset="-78"/>
            </a:endParaRPr>
          </a:p>
          <a:p>
            <a:pPr algn="r" rtl="1"/>
            <a:r>
              <a:rPr lang="fa-IR" b="1" dirty="0" smtClean="0">
                <a:solidFill>
                  <a:schemeClr val="tx1"/>
                </a:solidFill>
                <a:cs typeface="B Nazanin" pitchFamily="2" charset="-78"/>
              </a:rPr>
              <a:t>مشاهده</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مانیتورینگ مداوم قلبی بیمار از لحظه ورود بیمار به اتاق پروسیجر تا خروج از ریکاوری</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بررسي عملکرد کارکنان واحد اتاق عمل از زمان القاء بيهوشي تا زمان بهبودي و انتقال بيمار به بخش</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حضور مستمر پزشك جراح و بيهوشي در اتاق عمل تا زمان انتقال بيمار به بخش</a:t>
            </a:r>
          </a:p>
          <a:p>
            <a:pPr algn="r" rtl="1"/>
            <a:endParaRPr lang="fa-IR" dirty="0" smtClean="0">
              <a:solidFill>
                <a:schemeClr val="tx1"/>
              </a:solidFill>
              <a:cs typeface="B Nazanin" pitchFamily="2" charset="-78"/>
            </a:endParaRPr>
          </a:p>
          <a:p>
            <a:pPr algn="r" rtl="1"/>
            <a:endParaRPr lang="fa-IR" b="1" dirty="0" smtClean="0">
              <a:solidFill>
                <a:schemeClr val="tx1"/>
              </a:solidFill>
              <a:cs typeface="B Nazanin" pitchFamily="2" charset="-78"/>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
            <a:ext cx="7772400" cy="460375"/>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3">
              <a:shade val="50000"/>
            </a:schemeClr>
          </a:lnRef>
          <a:fillRef idx="1">
            <a:schemeClr val="accent3"/>
          </a:fillRef>
          <a:effectRef idx="0">
            <a:schemeClr val="accent3"/>
          </a:effectRef>
          <a:fontRef idx="minor">
            <a:schemeClr val="lt1"/>
          </a:fontRef>
        </p:style>
        <p:txBody>
          <a:bodyPr>
            <a:noAutofit/>
          </a:bodyPr>
          <a:lstStyle/>
          <a:p>
            <a:r>
              <a:rPr lang="ar-SA" sz="2000" b="1" dirty="0" smtClean="0">
                <a:latin typeface="IranNastaliq" panose="02000503000000020003" pitchFamily="2" charset="0"/>
                <a:cs typeface="+mn-cs"/>
              </a:rPr>
              <a:t>مراقبت های بیهوشی و جراحی</a:t>
            </a:r>
            <a:endParaRPr lang="fa-IR" sz="2000" b="1" dirty="0">
              <a:cs typeface="+mn-cs"/>
            </a:endParaRPr>
          </a:p>
        </p:txBody>
      </p:sp>
      <p:sp>
        <p:nvSpPr>
          <p:cNvPr id="3" name="Subtitle 2"/>
          <p:cNvSpPr>
            <a:spLocks noGrp="1"/>
          </p:cNvSpPr>
          <p:nvPr>
            <p:ph type="subTitle" idx="1"/>
          </p:nvPr>
        </p:nvSpPr>
        <p:spPr>
          <a:xfrm>
            <a:off x="228600" y="838200"/>
            <a:ext cx="8610600" cy="5715000"/>
          </a:xfr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a:normAutofit fontScale="92500" lnSpcReduction="20000"/>
          </a:bodyPr>
          <a:lstStyle/>
          <a:p>
            <a:pPr algn="r" rtl="1"/>
            <a:r>
              <a:rPr lang="fa-IR" b="1" dirty="0" smtClean="0">
                <a:solidFill>
                  <a:schemeClr val="tx1"/>
                </a:solidFill>
                <a:cs typeface="B Nazanin" pitchFamily="2" charset="-78"/>
              </a:rPr>
              <a:t>س7.ثبت شرح عمل جراحی توسط جراح در برگ گزارش عمل </a:t>
            </a:r>
            <a:r>
              <a:rPr lang="fa-IR" b="1" dirty="0" smtClean="0">
                <a:solidFill>
                  <a:schemeClr val="tx1"/>
                </a:solidFill>
                <a:cs typeface="B Nazanin" pitchFamily="2" charset="-78"/>
              </a:rPr>
              <a:t>جراحی</a:t>
            </a:r>
          </a:p>
          <a:p>
            <a:pPr algn="r" rtl="1"/>
            <a:r>
              <a:rPr lang="fa-IR" b="1" dirty="0" smtClean="0">
                <a:solidFill>
                  <a:schemeClr val="tx1"/>
                </a:solidFill>
                <a:cs typeface="B Nazanin" pitchFamily="2" charset="-78"/>
              </a:rPr>
              <a:t>مشاهده</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ثبت تشخیص قبل از عمل جراحی و نوع جراحی در برگ گزارش عمل جراحی به صورت خوانا توسط جراح</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ثبت تشخیص بعد از عمل جراحی  در برگ گزارش عمل جراحی به صورت خوانا توسط جراح</a:t>
            </a:r>
            <a:endParaRPr lang="en-US" dirty="0" smtClean="0">
              <a:solidFill>
                <a:schemeClr val="tx1"/>
              </a:solidFill>
              <a:cs typeface="B Nazanin" pitchFamily="2" charset="-78"/>
            </a:endParaRPr>
          </a:p>
          <a:p>
            <a:pPr lvl="0" algn="r" rtl="1">
              <a:buFont typeface="Arial" pitchFamily="34" charset="0"/>
              <a:buChar char="•"/>
            </a:pPr>
            <a:r>
              <a:rPr lang="en-US" dirty="0" smtClean="0">
                <a:solidFill>
                  <a:schemeClr val="tx1"/>
                </a:solidFill>
                <a:cs typeface="B Nazanin" pitchFamily="2" charset="-78"/>
              </a:rPr>
              <a:t> </a:t>
            </a:r>
            <a:r>
              <a:rPr lang="fa-IR" dirty="0" smtClean="0">
                <a:solidFill>
                  <a:schemeClr val="tx1"/>
                </a:solidFill>
                <a:cs typeface="B Nazanin" pitchFamily="2" charset="-78"/>
              </a:rPr>
              <a:t>ثبت شرح عمل حداقل شامل نام پروسیجر اصلی، هرگونه پروسیجر ثانویه، نام کمک جراحان، جزئیات پروسیجر در یک یا چند موضع، از دست دادن خون حین جراحی، مشکلات حین جراحی و عوارض در برگ گزارش عمل جراحی به صورت خوانا</a:t>
            </a:r>
            <a:r>
              <a:rPr lang="fa-IR" b="1" dirty="0" smtClean="0">
                <a:solidFill>
                  <a:schemeClr val="tx1"/>
                </a:solidFill>
                <a:cs typeface="B Nazanin" pitchFamily="2" charset="-78"/>
              </a:rPr>
              <a:t> </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ثبت دستورات بعد از عمل جراحی در برگ دستورات پزشك به صورت خوانا  با مهر وامضاء جراح</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 ثبت انجام نمونه برداری يا عدم نیاز به نمونه برداری در برگ گزارش عمل جراحی به صورت خوانا</a:t>
            </a:r>
            <a:r>
              <a:rPr lang="fa-IR" b="1" dirty="0" smtClean="0">
                <a:solidFill>
                  <a:schemeClr val="tx1"/>
                </a:solidFill>
                <a:cs typeface="B Nazanin" pitchFamily="2" charset="-78"/>
              </a:rPr>
              <a:t> </a:t>
            </a:r>
          </a:p>
          <a:p>
            <a:pPr algn="r" rtl="1">
              <a:buFont typeface="Arial" pitchFamily="34" charset="0"/>
              <a:buChar char="•"/>
            </a:pPr>
            <a:r>
              <a:rPr lang="fa-IR" dirty="0" smtClean="0">
                <a:solidFill>
                  <a:schemeClr val="tx1"/>
                </a:solidFill>
                <a:cs typeface="B Nazanin" pitchFamily="2" charset="-78"/>
              </a:rPr>
              <a:t>پر كردن قسمت جمع آوري نمونه و شمارش گاز توسط سيركولر عمل جراحي </a:t>
            </a:r>
          </a:p>
          <a:p>
            <a:pPr algn="r" rtl="1"/>
            <a:endParaRPr lang="fa-IR" dirty="0" smtClean="0">
              <a:solidFill>
                <a:schemeClr val="tx1"/>
              </a:solidFill>
              <a:cs typeface="B Nazanin" pitchFamily="2" charset="-78"/>
            </a:endParaRPr>
          </a:p>
          <a:p>
            <a:pPr algn="r" rtl="1"/>
            <a:endParaRPr lang="fa-IR" b="1" dirty="0" smtClean="0">
              <a:solidFill>
                <a:schemeClr val="tx1"/>
              </a:solidFill>
              <a:cs typeface="B Nazanin" pitchFamily="2" charset="-78"/>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
            <a:ext cx="7772400" cy="460375"/>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3">
              <a:shade val="50000"/>
            </a:schemeClr>
          </a:lnRef>
          <a:fillRef idx="1">
            <a:schemeClr val="accent3"/>
          </a:fillRef>
          <a:effectRef idx="0">
            <a:schemeClr val="accent3"/>
          </a:effectRef>
          <a:fontRef idx="minor">
            <a:schemeClr val="lt1"/>
          </a:fontRef>
        </p:style>
        <p:txBody>
          <a:bodyPr>
            <a:noAutofit/>
          </a:bodyPr>
          <a:lstStyle/>
          <a:p>
            <a:r>
              <a:rPr lang="ar-SA" sz="2000" b="1" dirty="0" smtClean="0">
                <a:latin typeface="IranNastaliq" panose="02000503000000020003" pitchFamily="2" charset="0"/>
                <a:cs typeface="+mn-cs"/>
              </a:rPr>
              <a:t>مراقبت های بیهوشی و جراحی</a:t>
            </a:r>
            <a:endParaRPr lang="fa-IR" sz="2000" b="1" dirty="0">
              <a:cs typeface="+mn-cs"/>
            </a:endParaRPr>
          </a:p>
        </p:txBody>
      </p:sp>
      <p:sp>
        <p:nvSpPr>
          <p:cNvPr id="3" name="Subtitle 2"/>
          <p:cNvSpPr>
            <a:spLocks noGrp="1"/>
          </p:cNvSpPr>
          <p:nvPr>
            <p:ph type="subTitle" idx="1"/>
          </p:nvPr>
        </p:nvSpPr>
        <p:spPr>
          <a:xfrm>
            <a:off x="228600" y="838200"/>
            <a:ext cx="8610600" cy="5715000"/>
          </a:xfr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a:normAutofit fontScale="70000" lnSpcReduction="20000"/>
          </a:bodyPr>
          <a:lstStyle/>
          <a:p>
            <a:pPr algn="r" rtl="1"/>
            <a:r>
              <a:rPr lang="fa-IR" b="1" dirty="0" smtClean="0">
                <a:solidFill>
                  <a:schemeClr val="tx1"/>
                </a:solidFill>
                <a:cs typeface="B Nazanin" pitchFamily="2" charset="-78"/>
              </a:rPr>
              <a:t>س8.حضور متخصص بیهوشی در اتاق عمل تا زمان حضور بیمار و صدور دستور </a:t>
            </a:r>
            <a:r>
              <a:rPr lang="fa-IR" b="1" dirty="0" smtClean="0">
                <a:solidFill>
                  <a:schemeClr val="tx1"/>
                </a:solidFill>
                <a:cs typeface="B Nazanin" pitchFamily="2" charset="-78"/>
              </a:rPr>
              <a:t>ترخیص</a:t>
            </a:r>
          </a:p>
          <a:p>
            <a:pPr algn="r" rtl="1"/>
            <a:r>
              <a:rPr lang="fa-IR" b="1" dirty="0" smtClean="0">
                <a:solidFill>
                  <a:schemeClr val="tx1"/>
                </a:solidFill>
                <a:cs typeface="B Nazanin" pitchFamily="2" charset="-78"/>
              </a:rPr>
              <a:t>بررسي مستندات</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ارزیابی بیمار قبل از خروج از ریکاوری توسط متخصص بیهوشی طبق راهنمای جراحی ایمن و ثبت در پرونده بيمار در برگه بيهوشي</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ثبت دستور خروج بیمار از ريكاوري پس از ارزيابي نهايي بيمار توسط متخصص بیهوشی در برگه ريكاوري </a:t>
            </a:r>
            <a:endParaRPr lang="en-US" dirty="0" smtClean="0">
              <a:solidFill>
                <a:schemeClr val="tx1"/>
              </a:solidFill>
              <a:cs typeface="B Nazanin" pitchFamily="2" charset="-78"/>
            </a:endParaRPr>
          </a:p>
          <a:p>
            <a:pPr lvl="0" algn="r" rtl="1">
              <a:buFont typeface="Arial" pitchFamily="34" charset="0"/>
              <a:buChar char="•"/>
            </a:pPr>
            <a:r>
              <a:rPr lang="ar-SA" dirty="0" smtClean="0">
                <a:solidFill>
                  <a:schemeClr val="tx1"/>
                </a:solidFill>
                <a:cs typeface="B Nazanin" pitchFamily="2" charset="-78"/>
              </a:rPr>
              <a:t>ثبت گزارش وضعیت بیمار و اقدامات درمانی/ مراقبتی انجام شده در اتاق عمل توسط مسئول مراقبت بیمار دراتاق عمل و ريكاوري در پرونده بيمار</a:t>
            </a:r>
            <a:endParaRPr lang="en-US" dirty="0" smtClean="0">
              <a:solidFill>
                <a:schemeClr val="tx1"/>
              </a:solidFill>
              <a:cs typeface="B Nazanin" pitchFamily="2" charset="-78"/>
            </a:endParaRPr>
          </a:p>
          <a:p>
            <a:pPr lvl="0" algn="r" rtl="1">
              <a:buFont typeface="Arial" pitchFamily="34" charset="0"/>
              <a:buChar char="•"/>
            </a:pPr>
            <a:r>
              <a:rPr lang="ar-SA" dirty="0" smtClean="0">
                <a:solidFill>
                  <a:schemeClr val="tx1"/>
                </a:solidFill>
                <a:cs typeface="B Nazanin" pitchFamily="2" charset="-78"/>
              </a:rPr>
              <a:t>ثبت وضعيت پایش بیمار ریکاوری در پرونده بهمراه زمان ورود و خروج از ریکاوری </a:t>
            </a:r>
            <a:endParaRPr lang="en-US" dirty="0" smtClean="0">
              <a:solidFill>
                <a:schemeClr val="tx1"/>
              </a:solidFill>
              <a:cs typeface="B Nazanin" pitchFamily="2" charset="-78"/>
            </a:endParaRPr>
          </a:p>
          <a:p>
            <a:pPr algn="r" rtl="1"/>
            <a:r>
              <a:rPr lang="fa-IR" b="1" dirty="0" smtClean="0">
                <a:solidFill>
                  <a:schemeClr val="tx1"/>
                </a:solidFill>
                <a:cs typeface="B Nazanin" pitchFamily="2" charset="-78"/>
              </a:rPr>
              <a:t>مشاهده</a:t>
            </a:r>
            <a:r>
              <a:rPr lang="fa-IR" dirty="0" smtClean="0">
                <a:solidFill>
                  <a:schemeClr val="tx1"/>
                </a:solidFill>
                <a:cs typeface="B Nazanin" pitchFamily="2" charset="-78"/>
              </a:rPr>
              <a:t> </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حضور متخصص بیهوشی در اتاق عمل تا زمان ترخیص آخرین بیمار از ریکاوری</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ارزيابي مستمر بيمار توسط متخصص بيهوشي و پرسنل ريكاوري </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تحويل مستندات مربوط به بیمار و اوراق پاراکلینیک و نمونه های بیمار در حین تحویل بیمار به بخش مربوط</a:t>
            </a:r>
            <a:endParaRPr lang="en-US" dirty="0" smtClean="0">
              <a:solidFill>
                <a:schemeClr val="tx1"/>
              </a:solidFill>
              <a:cs typeface="B Nazanin" pitchFamily="2" charset="-78"/>
            </a:endParaRPr>
          </a:p>
          <a:p>
            <a:pPr algn="r" rtl="1"/>
            <a:r>
              <a:rPr lang="fa-IR" b="1" dirty="0" smtClean="0">
                <a:solidFill>
                  <a:schemeClr val="tx1"/>
                </a:solidFill>
                <a:cs typeface="B Nazanin" pitchFamily="2" charset="-78"/>
              </a:rPr>
              <a:t>مصاحبه با كاركنان  اتاق عمل </a:t>
            </a:r>
            <a:endParaRPr lang="en-US" dirty="0" smtClean="0">
              <a:solidFill>
                <a:schemeClr val="tx1"/>
              </a:solidFill>
              <a:cs typeface="B Nazanin" pitchFamily="2" charset="-78"/>
            </a:endParaRPr>
          </a:p>
          <a:p>
            <a:pPr lvl="0" algn="r" rtl="1">
              <a:buFont typeface="Arial" pitchFamily="34" charset="0"/>
              <a:buChar char="•"/>
            </a:pPr>
            <a:r>
              <a:rPr lang="ar-SA" dirty="0" smtClean="0">
                <a:solidFill>
                  <a:schemeClr val="tx1"/>
                </a:solidFill>
                <a:cs typeface="B Nazanin" pitchFamily="2" charset="-78"/>
              </a:rPr>
              <a:t>آگاهی کارکنان جراحی و بیهوشی از نحوه مراقبت از بيماران در ريكاوري </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آموزش کارکنان اتاق عمل اعم از پزشك و پرستار و كارشناس و كاردان اتاق عمل و بيهوشي در خصوص نحوه مراقبت از بيماران </a:t>
            </a:r>
          </a:p>
          <a:p>
            <a:pPr algn="r" rtl="1"/>
            <a:endParaRPr lang="fa-IR" b="1" dirty="0" smtClean="0">
              <a:solidFill>
                <a:schemeClr val="tx1"/>
              </a:solidFill>
              <a:cs typeface="B Nazanin" pitchFamily="2" charset="-78"/>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
            <a:ext cx="7772400" cy="460375"/>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3">
              <a:shade val="50000"/>
            </a:schemeClr>
          </a:lnRef>
          <a:fillRef idx="1">
            <a:schemeClr val="accent3"/>
          </a:fillRef>
          <a:effectRef idx="0">
            <a:schemeClr val="accent3"/>
          </a:effectRef>
          <a:fontRef idx="minor">
            <a:schemeClr val="lt1"/>
          </a:fontRef>
        </p:style>
        <p:txBody>
          <a:bodyPr>
            <a:noAutofit/>
          </a:bodyPr>
          <a:lstStyle/>
          <a:p>
            <a:r>
              <a:rPr lang="ar-SA" sz="2000" b="1" dirty="0" smtClean="0">
                <a:latin typeface="IranNastaliq" panose="02000503000000020003" pitchFamily="2" charset="0"/>
                <a:cs typeface="+mn-cs"/>
              </a:rPr>
              <a:t>مراقبت های بیهوشی و جراحی</a:t>
            </a:r>
            <a:endParaRPr lang="fa-IR" sz="2000" b="1" dirty="0">
              <a:cs typeface="+mn-cs"/>
            </a:endParaRPr>
          </a:p>
        </p:txBody>
      </p:sp>
      <p:sp>
        <p:nvSpPr>
          <p:cNvPr id="3" name="Subtitle 2"/>
          <p:cNvSpPr>
            <a:spLocks noGrp="1"/>
          </p:cNvSpPr>
          <p:nvPr>
            <p:ph type="subTitle" idx="1"/>
          </p:nvPr>
        </p:nvSpPr>
        <p:spPr>
          <a:xfrm>
            <a:off x="228600" y="762000"/>
            <a:ext cx="8610600" cy="5791200"/>
          </a:xfr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a:normAutofit fontScale="85000" lnSpcReduction="10000"/>
          </a:bodyPr>
          <a:lstStyle/>
          <a:p>
            <a:pPr rtl="1"/>
            <a:r>
              <a:rPr lang="fa-IR" sz="2800" dirty="0" smtClean="0">
                <a:solidFill>
                  <a:schemeClr val="tx1"/>
                </a:solidFill>
                <a:cs typeface="B Nazanin" pitchFamily="2" charset="-78"/>
              </a:rPr>
              <a:t>سنجه 1 تدوین </a:t>
            </a:r>
            <a:r>
              <a:rPr lang="fa-IR" sz="2800" dirty="0" smtClean="0">
                <a:solidFill>
                  <a:schemeClr val="tx1"/>
                </a:solidFill>
                <a:cs typeface="B Nazanin" pitchFamily="2" charset="-78"/>
              </a:rPr>
              <a:t>دستورالعمل"نحوه پذیرش بیماران در اتاق عمل”</a:t>
            </a:r>
          </a:p>
          <a:p>
            <a:pPr algn="r" rtl="1">
              <a:buFont typeface="Arial" pitchFamily="34" charset="0"/>
              <a:buChar char="•"/>
            </a:pPr>
            <a:r>
              <a:rPr lang="fa-IR" sz="2800" dirty="0" smtClean="0">
                <a:solidFill>
                  <a:schemeClr val="tx1"/>
                </a:solidFill>
                <a:cs typeface="B Nazanin" pitchFamily="2" charset="-78"/>
              </a:rPr>
              <a:t>ن</a:t>
            </a:r>
            <a:r>
              <a:rPr lang="fa-IR" sz="2800" dirty="0" smtClean="0">
                <a:solidFill>
                  <a:schemeClr val="tx1"/>
                </a:solidFill>
                <a:cs typeface="B Nazanin" pitchFamily="2" charset="-78"/>
              </a:rPr>
              <a:t>حوه </a:t>
            </a:r>
            <a:r>
              <a:rPr lang="fa-IR" sz="2800" dirty="0" smtClean="0">
                <a:solidFill>
                  <a:schemeClr val="tx1"/>
                </a:solidFill>
                <a:cs typeface="B Nazanin" pitchFamily="2" charset="-78"/>
              </a:rPr>
              <a:t>ارتباط با بخشهای عادی ،ویژه و اورژانس جهت پذیرش بیماران عادی،حاد </a:t>
            </a:r>
            <a:endParaRPr lang="en-US" sz="2800" dirty="0" smtClean="0">
              <a:solidFill>
                <a:schemeClr val="tx1"/>
              </a:solidFill>
              <a:cs typeface="B Nazanin" pitchFamily="2" charset="-78"/>
            </a:endParaRPr>
          </a:p>
          <a:p>
            <a:pPr lvl="0" algn="r" rtl="1">
              <a:buFont typeface="Arial" pitchFamily="34" charset="0"/>
              <a:buChar char="•"/>
            </a:pPr>
            <a:r>
              <a:rPr lang="fa-IR" sz="2800" dirty="0" smtClean="0">
                <a:solidFill>
                  <a:schemeClr val="tx1"/>
                </a:solidFill>
                <a:cs typeface="B Nazanin" pitchFamily="2" charset="-78"/>
              </a:rPr>
              <a:t>بررسي پرونده ثبت گزارش پذیرش بيمار در اتاق عمل ازنظر ارزیابی وضعیت جسمی و روحی بیمار و اعضا مصنوعی</a:t>
            </a:r>
            <a:endParaRPr lang="en-US" sz="2800" dirty="0" smtClean="0">
              <a:solidFill>
                <a:schemeClr val="tx1"/>
              </a:solidFill>
              <a:cs typeface="B Nazanin" pitchFamily="2" charset="-78"/>
            </a:endParaRPr>
          </a:p>
          <a:p>
            <a:pPr lvl="0" algn="r" rtl="1">
              <a:buFont typeface="Arial" pitchFamily="34" charset="0"/>
              <a:buChar char="•"/>
            </a:pPr>
            <a:r>
              <a:rPr lang="fa-IR" sz="2800" dirty="0" smtClean="0">
                <a:solidFill>
                  <a:schemeClr val="tx1"/>
                </a:solidFill>
                <a:cs typeface="B Nazanin" pitchFamily="2" charset="-78"/>
              </a:rPr>
              <a:t>تكميل برگ مراقبت قبل از جراحی توسط بخش مربوطه  و اتاق عمل </a:t>
            </a:r>
            <a:endParaRPr lang="en-US" sz="2800" dirty="0" smtClean="0">
              <a:solidFill>
                <a:schemeClr val="tx1"/>
              </a:solidFill>
              <a:cs typeface="B Nazanin" pitchFamily="2" charset="-78"/>
            </a:endParaRPr>
          </a:p>
          <a:p>
            <a:pPr lvl="0" algn="r" rtl="1">
              <a:buFont typeface="Arial" pitchFamily="34" charset="0"/>
              <a:buChar char="•"/>
            </a:pPr>
            <a:r>
              <a:rPr lang="fa-IR" sz="2800" dirty="0" smtClean="0">
                <a:solidFill>
                  <a:schemeClr val="tx1"/>
                </a:solidFill>
                <a:cs typeface="B Nazanin" pitchFamily="2" charset="-78"/>
              </a:rPr>
              <a:t>وجود رضایت آگاهانه بیمار قبل از عمل جراحی</a:t>
            </a:r>
            <a:endParaRPr lang="en-US" sz="2800" dirty="0" smtClean="0">
              <a:solidFill>
                <a:schemeClr val="tx1"/>
              </a:solidFill>
              <a:cs typeface="B Nazanin" pitchFamily="2" charset="-78"/>
            </a:endParaRPr>
          </a:p>
          <a:p>
            <a:pPr lvl="0" algn="r" rtl="1">
              <a:buFont typeface="Arial" pitchFamily="34" charset="0"/>
              <a:buChar char="•"/>
            </a:pPr>
            <a:r>
              <a:rPr lang="fa-IR" sz="2800" dirty="0" smtClean="0">
                <a:solidFill>
                  <a:schemeClr val="tx1"/>
                </a:solidFill>
                <a:cs typeface="B Nazanin" pitchFamily="2" charset="-78"/>
              </a:rPr>
              <a:t> نحوه ارائه توضیحات و آموزش های لازم به بیماران و پاسخگویی به سوالات آنها در زمان پذیرش </a:t>
            </a:r>
            <a:endParaRPr lang="en-US" sz="2800" dirty="0" smtClean="0">
              <a:solidFill>
                <a:schemeClr val="tx1"/>
              </a:solidFill>
              <a:cs typeface="B Nazanin" pitchFamily="2" charset="-78"/>
            </a:endParaRPr>
          </a:p>
          <a:p>
            <a:pPr lvl="0" algn="r" rtl="1">
              <a:buFont typeface="Arial" pitchFamily="34" charset="0"/>
              <a:buChar char="•"/>
            </a:pPr>
            <a:r>
              <a:rPr lang="fa-IR" sz="2800" dirty="0" smtClean="0">
                <a:solidFill>
                  <a:schemeClr val="tx1"/>
                </a:solidFill>
                <a:cs typeface="B Nazanin" pitchFamily="2" charset="-78"/>
              </a:rPr>
              <a:t>الویت بندی پذیرش بیماران عادی، پرخطر و اورژانس از پرسنل درماني بخش هاي اورژانس و جراحي و اتاق عمل </a:t>
            </a:r>
            <a:endParaRPr lang="en-US" sz="2800" dirty="0" smtClean="0">
              <a:solidFill>
                <a:schemeClr val="tx1"/>
              </a:solidFill>
              <a:cs typeface="B Nazanin" pitchFamily="2" charset="-78"/>
            </a:endParaRPr>
          </a:p>
          <a:p>
            <a:pPr lvl="0" algn="r" rtl="1">
              <a:buFont typeface="Arial" pitchFamily="34" charset="0"/>
              <a:buChar char="•"/>
            </a:pPr>
            <a:r>
              <a:rPr lang="fa-IR" sz="2800" dirty="0" smtClean="0">
                <a:solidFill>
                  <a:schemeClr val="tx1"/>
                </a:solidFill>
                <a:cs typeface="B Nazanin" pitchFamily="2" charset="-78"/>
              </a:rPr>
              <a:t>نحوه کسب اطمینان بخشهاي اورژانس و جراحي از آمادگی اتاق عمل برای پذیرش بیماران حاد و اورژانس</a:t>
            </a:r>
            <a:endParaRPr lang="en-US" sz="2800" dirty="0" smtClean="0">
              <a:solidFill>
                <a:schemeClr val="tx1"/>
              </a:solidFill>
              <a:cs typeface="B Nazanin" pitchFamily="2" charset="-78"/>
            </a:endParaRPr>
          </a:p>
          <a:p>
            <a:pPr lvl="0" algn="r" rtl="1">
              <a:buFont typeface="Arial" pitchFamily="34" charset="0"/>
              <a:buChar char="•"/>
            </a:pPr>
            <a:r>
              <a:rPr lang="fa-IR" sz="2800" dirty="0" smtClean="0">
                <a:solidFill>
                  <a:schemeClr val="tx1"/>
                </a:solidFill>
                <a:cs typeface="B Nazanin" pitchFamily="2" charset="-78"/>
              </a:rPr>
              <a:t>هماهنگی اناق عمل با سایر بخشها در خصوص برنامه ریزی و مدیریت ساعت مجاز ناشتایی بیماران </a:t>
            </a:r>
            <a:endParaRPr lang="en-US" sz="2800" dirty="0" smtClean="0">
              <a:solidFill>
                <a:schemeClr val="tx1"/>
              </a:solidFill>
              <a:cs typeface="B Nazanin" pitchFamily="2" charset="-78"/>
            </a:endParaRPr>
          </a:p>
          <a:p>
            <a:pPr lvl="0" algn="r" rtl="1">
              <a:buFont typeface="Arial" pitchFamily="34" charset="0"/>
              <a:buChar char="•"/>
            </a:pPr>
            <a:r>
              <a:rPr lang="fa-IR" sz="2800" dirty="0" smtClean="0">
                <a:solidFill>
                  <a:schemeClr val="tx1"/>
                </a:solidFill>
                <a:cs typeface="B Nazanin" pitchFamily="2" charset="-78"/>
              </a:rPr>
              <a:t>حضور پزشکان پیش از فراخوان بیمار به اتاق عمل</a:t>
            </a:r>
            <a:r>
              <a:rPr lang="fa-IR" sz="2800" b="1" dirty="0" smtClean="0">
                <a:solidFill>
                  <a:schemeClr val="tx1"/>
                </a:solidFill>
                <a:cs typeface="B Nazanin" pitchFamily="2" charset="-78"/>
              </a:rPr>
              <a:t> </a:t>
            </a:r>
            <a:endParaRPr lang="en-US" sz="2800" dirty="0" smtClean="0">
              <a:solidFill>
                <a:schemeClr val="tx1"/>
              </a:solidFill>
              <a:cs typeface="B Nazanin" pitchFamily="2" charset="-78"/>
            </a:endParaRPr>
          </a:p>
          <a:p>
            <a:pPr lvl="0" algn="r" rtl="1">
              <a:buFont typeface="Arial" pitchFamily="34" charset="0"/>
              <a:buChar char="•"/>
            </a:pPr>
            <a:r>
              <a:rPr lang="fa-IR" sz="2800" dirty="0" smtClean="0">
                <a:solidFill>
                  <a:schemeClr val="tx1"/>
                </a:solidFill>
                <a:cs typeface="B Nazanin" pitchFamily="2" charset="-78"/>
              </a:rPr>
              <a:t>تحویل بیمار از بخش و انجام کنترل های لازم در بدو ورود بیمار </a:t>
            </a:r>
            <a:endParaRPr lang="en-US" sz="2800" dirty="0" smtClean="0">
              <a:solidFill>
                <a:schemeClr val="tx1"/>
              </a:solidFill>
              <a:cs typeface="B Nazanin" pitchFamily="2" charset="-78"/>
            </a:endParaRPr>
          </a:p>
          <a:p>
            <a:pPr lvl="0" algn="r" rtl="1">
              <a:buFont typeface="Arial" pitchFamily="34" charset="0"/>
              <a:buChar char="•"/>
            </a:pPr>
            <a:r>
              <a:rPr lang="fa-IR" sz="2800" dirty="0" smtClean="0">
                <a:solidFill>
                  <a:schemeClr val="tx1"/>
                </a:solidFill>
                <a:cs typeface="B Nazanin" pitchFamily="2" charset="-78"/>
              </a:rPr>
              <a:t>پذیرش بیماران عفونی کاندید جراحی /نحوه الویت بندی بیماران آسیب پذیر کودکان و سالمندان </a:t>
            </a:r>
            <a:endParaRPr lang="en-US" sz="2800" dirty="0" smtClean="0">
              <a:solidFill>
                <a:schemeClr val="tx1"/>
              </a:solidFill>
              <a:cs typeface="B Nazanin" pitchFamily="2" charset="-78"/>
            </a:endParaRPr>
          </a:p>
          <a:p>
            <a:pPr lvl="0" algn="r" rtl="1">
              <a:buFont typeface="Arial" pitchFamily="34" charset="0"/>
              <a:buChar char="•"/>
            </a:pPr>
            <a:r>
              <a:rPr lang="fa-IR" sz="2800" dirty="0" smtClean="0">
                <a:solidFill>
                  <a:schemeClr val="tx1"/>
                </a:solidFill>
                <a:cs typeface="B Nazanin" pitchFamily="2" charset="-78"/>
              </a:rPr>
              <a:t>کسب اطمینان از اخذ رضایت آگاهانه ازبیماران هوشیار /ولی قانونی بیماران غیر هوشیار </a:t>
            </a:r>
            <a:endParaRPr lang="en-US" sz="2800" dirty="0" smtClean="0">
              <a:solidFill>
                <a:schemeClr val="tx1"/>
              </a:solidFill>
              <a:cs typeface="B Nazanin" pitchFamily="2" charset="-7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
            <a:ext cx="7772400" cy="460375"/>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3">
              <a:shade val="50000"/>
            </a:schemeClr>
          </a:lnRef>
          <a:fillRef idx="1">
            <a:schemeClr val="accent3"/>
          </a:fillRef>
          <a:effectRef idx="0">
            <a:schemeClr val="accent3"/>
          </a:effectRef>
          <a:fontRef idx="minor">
            <a:schemeClr val="lt1"/>
          </a:fontRef>
        </p:style>
        <p:txBody>
          <a:bodyPr>
            <a:noAutofit/>
          </a:bodyPr>
          <a:lstStyle/>
          <a:p>
            <a:r>
              <a:rPr lang="ar-SA" sz="2000" b="1" dirty="0" smtClean="0">
                <a:latin typeface="IranNastaliq" panose="02000503000000020003" pitchFamily="2" charset="0"/>
                <a:cs typeface="+mn-cs"/>
              </a:rPr>
              <a:t>مراقبت های بیهوشی و جراحی</a:t>
            </a:r>
            <a:endParaRPr lang="fa-IR" sz="2000" b="1" dirty="0">
              <a:cs typeface="+mn-cs"/>
            </a:endParaRPr>
          </a:p>
        </p:txBody>
      </p:sp>
      <p:sp>
        <p:nvSpPr>
          <p:cNvPr id="3" name="Subtitle 2"/>
          <p:cNvSpPr>
            <a:spLocks noGrp="1"/>
          </p:cNvSpPr>
          <p:nvPr>
            <p:ph type="subTitle" idx="1"/>
          </p:nvPr>
        </p:nvSpPr>
        <p:spPr>
          <a:xfrm>
            <a:off x="228600" y="838200"/>
            <a:ext cx="8610600" cy="5715000"/>
          </a:xfr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a:normAutofit fontScale="62500" lnSpcReduction="20000"/>
          </a:bodyPr>
          <a:lstStyle/>
          <a:p>
            <a:pPr algn="r" rtl="1"/>
            <a:r>
              <a:rPr lang="fa-IR" b="1" dirty="0" smtClean="0">
                <a:solidFill>
                  <a:schemeClr val="tx1"/>
                </a:solidFill>
                <a:cs typeface="B Nazanin" pitchFamily="2" charset="-78"/>
              </a:rPr>
              <a:t>س9. </a:t>
            </a:r>
            <a:r>
              <a:rPr lang="fa-IR" b="1" dirty="0" smtClean="0">
                <a:solidFill>
                  <a:srgbClr val="FF0000"/>
                </a:solidFill>
                <a:cs typeface="B Nazanin" pitchFamily="2" charset="-78"/>
              </a:rPr>
              <a:t>انتقال ایمن</a:t>
            </a:r>
            <a:r>
              <a:rPr lang="fa-IR" b="1" dirty="0" smtClean="0">
                <a:solidFill>
                  <a:schemeClr val="tx1"/>
                </a:solidFill>
                <a:cs typeface="B Nazanin" pitchFamily="2" charset="-78"/>
              </a:rPr>
              <a:t>  بیمار از اتاق عمل به بخش های </a:t>
            </a:r>
            <a:r>
              <a:rPr lang="fa-IR" b="1" dirty="0" smtClean="0">
                <a:solidFill>
                  <a:schemeClr val="tx1"/>
                </a:solidFill>
                <a:cs typeface="B Nazanin" pitchFamily="2" charset="-78"/>
              </a:rPr>
              <a:t>مرتبط</a:t>
            </a:r>
          </a:p>
          <a:p>
            <a:pPr algn="r" rtl="1"/>
            <a:r>
              <a:rPr lang="fa-IR" b="1" dirty="0" smtClean="0">
                <a:solidFill>
                  <a:schemeClr val="tx1"/>
                </a:solidFill>
                <a:cs typeface="B Nazanin" pitchFamily="2" charset="-78"/>
              </a:rPr>
              <a:t>بررسي مستندات</a:t>
            </a:r>
            <a:endParaRPr lang="en-US" dirty="0" smtClean="0">
              <a:solidFill>
                <a:schemeClr val="tx1"/>
              </a:solidFill>
              <a:cs typeface="B Nazanin" pitchFamily="2" charset="-78"/>
            </a:endParaRPr>
          </a:p>
          <a:p>
            <a:pPr lvl="0" algn="r" rtl="1"/>
            <a:r>
              <a:rPr lang="fa-IR" dirty="0" smtClean="0">
                <a:solidFill>
                  <a:schemeClr val="tx1"/>
                </a:solidFill>
                <a:cs typeface="B Nazanin" pitchFamily="2" charset="-78"/>
              </a:rPr>
              <a:t>رعایت نکات پیشگیری از جا ماندن ابزار و اسفنج های جراحی در زخم های جراحی</a:t>
            </a:r>
            <a:r>
              <a:rPr lang="fa-IR" b="1" dirty="0" smtClean="0">
                <a:solidFill>
                  <a:schemeClr val="tx1"/>
                </a:solidFill>
                <a:cs typeface="B Nazanin" pitchFamily="2" charset="-78"/>
              </a:rPr>
              <a:t> </a:t>
            </a:r>
            <a:r>
              <a:rPr lang="fa-IR" dirty="0" smtClean="0">
                <a:solidFill>
                  <a:schemeClr val="tx1"/>
                </a:solidFill>
                <a:cs typeface="B Nazanin" pitchFamily="2" charset="-78"/>
              </a:rPr>
              <a:t>با استفاده از شمارش دقيق گاز و ابزار و اسفنج هاي جراحي قبل از شروع عمل توسط اسكراب و در پايان عمل جراحي توسط سيركولر و ثبت كامل در برگه شرح عمل با مهر و امضاي سيركولر </a:t>
            </a:r>
            <a:endParaRPr lang="en-US" dirty="0" smtClean="0">
              <a:solidFill>
                <a:schemeClr val="tx1"/>
              </a:solidFill>
              <a:cs typeface="B Nazanin" pitchFamily="2" charset="-78"/>
            </a:endParaRPr>
          </a:p>
          <a:p>
            <a:pPr lvl="0" algn="r" rtl="1"/>
            <a:r>
              <a:rPr lang="fa-IR" dirty="0" smtClean="0">
                <a:solidFill>
                  <a:schemeClr val="tx1"/>
                </a:solidFill>
                <a:cs typeface="B Nazanin" pitchFamily="2" charset="-78"/>
              </a:rPr>
              <a:t>ارزیابی بیمار قبل از خروج از ریکاوری توسط متخصص بیهوشی طبق راهنمای جراحی ایمن و ثبت در پرونده بيمار در برگه بيهوشي</a:t>
            </a:r>
            <a:endParaRPr lang="en-US" dirty="0" smtClean="0">
              <a:solidFill>
                <a:schemeClr val="tx1"/>
              </a:solidFill>
              <a:cs typeface="B Nazanin" pitchFamily="2" charset="-78"/>
            </a:endParaRPr>
          </a:p>
          <a:p>
            <a:pPr lvl="0" algn="r" rtl="1"/>
            <a:r>
              <a:rPr lang="fa-IR" dirty="0" smtClean="0">
                <a:solidFill>
                  <a:schemeClr val="tx1"/>
                </a:solidFill>
                <a:cs typeface="B Nazanin" pitchFamily="2" charset="-78"/>
              </a:rPr>
              <a:t>ثبت دستور خروج بیمار از ريكاوري پس از ارزيابي نهايي بيمار توسط متخصص بیهوشی در برگه ريكاوري </a:t>
            </a:r>
            <a:endParaRPr lang="en-US" dirty="0" smtClean="0">
              <a:solidFill>
                <a:schemeClr val="tx1"/>
              </a:solidFill>
              <a:cs typeface="B Nazanin" pitchFamily="2" charset="-78"/>
            </a:endParaRPr>
          </a:p>
          <a:p>
            <a:pPr lvl="0" algn="r" rtl="1"/>
            <a:r>
              <a:rPr lang="ar-SA" dirty="0" smtClean="0">
                <a:solidFill>
                  <a:schemeClr val="tx1"/>
                </a:solidFill>
                <a:cs typeface="B Nazanin" pitchFamily="2" charset="-78"/>
              </a:rPr>
              <a:t>ثبت گزارش وضعیت بیمار و اقدامات درمانی/ مراقبتی انجام شده در اتاق عمل توسط مسئول مراقبت بیمار دراتاق عمل و ريكاوري در پرونده بيمار</a:t>
            </a:r>
            <a:endParaRPr lang="en-US" dirty="0" smtClean="0">
              <a:solidFill>
                <a:schemeClr val="tx1"/>
              </a:solidFill>
              <a:cs typeface="B Nazanin" pitchFamily="2" charset="-78"/>
            </a:endParaRPr>
          </a:p>
          <a:p>
            <a:pPr algn="r" rtl="1"/>
            <a:r>
              <a:rPr lang="fa-IR" b="1" dirty="0" smtClean="0">
                <a:solidFill>
                  <a:schemeClr val="tx1"/>
                </a:solidFill>
                <a:cs typeface="B Nazanin" pitchFamily="2" charset="-78"/>
              </a:rPr>
              <a:t>مشاهده</a:t>
            </a:r>
            <a:r>
              <a:rPr lang="fa-IR" dirty="0" smtClean="0">
                <a:solidFill>
                  <a:schemeClr val="tx1"/>
                </a:solidFill>
                <a:cs typeface="B Nazanin" pitchFamily="2" charset="-78"/>
              </a:rPr>
              <a:t> </a:t>
            </a:r>
            <a:endParaRPr lang="en-US" dirty="0" smtClean="0">
              <a:solidFill>
                <a:schemeClr val="tx1"/>
              </a:solidFill>
              <a:cs typeface="B Nazanin" pitchFamily="2" charset="-78"/>
            </a:endParaRPr>
          </a:p>
          <a:p>
            <a:pPr lvl="0" algn="r" rtl="1"/>
            <a:r>
              <a:rPr lang="fa-IR" dirty="0" smtClean="0">
                <a:solidFill>
                  <a:schemeClr val="tx1"/>
                </a:solidFill>
                <a:cs typeface="B Nazanin" pitchFamily="2" charset="-78"/>
              </a:rPr>
              <a:t>تحویل بیمار از اتاق عمل به بخش  با رعایت اصول ایمنی و دستورات ویژه بیمار </a:t>
            </a:r>
            <a:endParaRPr lang="en-US" dirty="0" smtClean="0">
              <a:solidFill>
                <a:schemeClr val="tx1"/>
              </a:solidFill>
              <a:cs typeface="B Nazanin" pitchFamily="2" charset="-78"/>
            </a:endParaRPr>
          </a:p>
          <a:p>
            <a:pPr lvl="0" algn="r" rtl="1"/>
            <a:r>
              <a:rPr lang="fa-IR" dirty="0" smtClean="0">
                <a:solidFill>
                  <a:schemeClr val="tx1"/>
                </a:solidFill>
                <a:cs typeface="B Nazanin" pitchFamily="2" charset="-78"/>
              </a:rPr>
              <a:t>انتقال بيمار با چك كامل علايم حياتي و ميزان هوشياري بيمار در زمان تحويل بيمار به بخش و ثبت دقيق زمان تحويل گرفتن بيمار به بخش توسط پرستار بخش</a:t>
            </a:r>
            <a:endParaRPr lang="en-US" dirty="0" smtClean="0">
              <a:solidFill>
                <a:schemeClr val="tx1"/>
              </a:solidFill>
              <a:cs typeface="B Nazanin" pitchFamily="2" charset="-78"/>
            </a:endParaRPr>
          </a:p>
          <a:p>
            <a:pPr lvl="0" algn="r" rtl="1"/>
            <a:r>
              <a:rPr lang="fa-IR" dirty="0" smtClean="0">
                <a:solidFill>
                  <a:schemeClr val="tx1"/>
                </a:solidFill>
                <a:cs typeface="B Nazanin" pitchFamily="2" charset="-78"/>
              </a:rPr>
              <a:t>رعايت اصول برقراری ارتباط صحیح کارکنان خدمات سلامت در حین تحویل بیمار شامل انتقال اطلاعات بالینی بیمار ، مشکلات حین جراحی و بیهوشی و ریکاوری بیمار در حين تحويل بيمار از ريكاوري به بخش </a:t>
            </a:r>
            <a:endParaRPr lang="en-US" dirty="0" smtClean="0">
              <a:solidFill>
                <a:schemeClr val="tx1"/>
              </a:solidFill>
              <a:cs typeface="B Nazanin" pitchFamily="2" charset="-78"/>
            </a:endParaRPr>
          </a:p>
          <a:p>
            <a:pPr lvl="0" algn="r" rtl="1"/>
            <a:r>
              <a:rPr lang="fa-IR" dirty="0" smtClean="0">
                <a:solidFill>
                  <a:schemeClr val="tx1"/>
                </a:solidFill>
                <a:cs typeface="B Nazanin" pitchFamily="2" charset="-78"/>
              </a:rPr>
              <a:t>تحويل مستندات مربوط به بیمار و اوراق پاراکلینیک و نمونه های بیمار در حین تحویل بیمار به ريكاوري و سپس بخش مربوطه </a:t>
            </a:r>
            <a:endParaRPr lang="en-US" dirty="0" smtClean="0">
              <a:solidFill>
                <a:schemeClr val="tx1"/>
              </a:solidFill>
              <a:cs typeface="B Nazanin" pitchFamily="2" charset="-78"/>
            </a:endParaRPr>
          </a:p>
          <a:p>
            <a:pPr lvl="0" algn="r" rtl="1"/>
            <a:r>
              <a:rPr lang="fa-IR" dirty="0" smtClean="0">
                <a:solidFill>
                  <a:schemeClr val="tx1"/>
                </a:solidFill>
                <a:cs typeface="B Nazanin" pitchFamily="2" charset="-78"/>
              </a:rPr>
              <a:t>وجود وسایل کمک تنفسی و کپسول اکسیژن  درصورت انتقال بیماربه بخش های ویژه </a:t>
            </a:r>
            <a:endParaRPr lang="en-US" dirty="0" smtClean="0">
              <a:solidFill>
                <a:schemeClr val="tx1"/>
              </a:solidFill>
              <a:cs typeface="B Nazanin" pitchFamily="2" charset="-78"/>
            </a:endParaRPr>
          </a:p>
          <a:p>
            <a:pPr algn="r" rtl="1"/>
            <a:r>
              <a:rPr lang="fa-IR" b="1" dirty="0" smtClean="0">
                <a:solidFill>
                  <a:schemeClr val="tx1"/>
                </a:solidFill>
                <a:cs typeface="B Nazanin" pitchFamily="2" charset="-78"/>
              </a:rPr>
              <a:t>مصاحبه با كاركنان  اتاق عمل </a:t>
            </a:r>
            <a:endParaRPr lang="en-US" dirty="0" smtClean="0">
              <a:solidFill>
                <a:schemeClr val="tx1"/>
              </a:solidFill>
              <a:cs typeface="B Nazanin" pitchFamily="2" charset="-78"/>
            </a:endParaRPr>
          </a:p>
          <a:p>
            <a:pPr lvl="0" algn="r" rtl="1"/>
            <a:r>
              <a:rPr lang="ar-SA" dirty="0" smtClean="0">
                <a:solidFill>
                  <a:schemeClr val="tx1"/>
                </a:solidFill>
                <a:cs typeface="B Nazanin" pitchFamily="2" charset="-78"/>
              </a:rPr>
              <a:t>آگاهی کارکنان جراحی و بیهوشی از دستورالعمل جراحي ايمن در خصوص شمارش گاز </a:t>
            </a:r>
            <a:endParaRPr lang="fa-IR" dirty="0" smtClean="0">
              <a:solidFill>
                <a:schemeClr val="tx1"/>
              </a:solidFill>
              <a:cs typeface="B Nazanin" pitchFamily="2" charset="-78"/>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
            <a:ext cx="7772400" cy="460375"/>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3">
              <a:shade val="50000"/>
            </a:schemeClr>
          </a:lnRef>
          <a:fillRef idx="1">
            <a:schemeClr val="accent3"/>
          </a:fillRef>
          <a:effectRef idx="0">
            <a:schemeClr val="accent3"/>
          </a:effectRef>
          <a:fontRef idx="minor">
            <a:schemeClr val="lt1"/>
          </a:fontRef>
        </p:style>
        <p:txBody>
          <a:bodyPr>
            <a:noAutofit/>
          </a:bodyPr>
          <a:lstStyle/>
          <a:p>
            <a:r>
              <a:rPr lang="ar-SA" sz="2000" b="1" dirty="0" smtClean="0">
                <a:latin typeface="IranNastaliq" panose="02000503000000020003" pitchFamily="2" charset="0"/>
                <a:cs typeface="+mn-cs"/>
              </a:rPr>
              <a:t>مراقبت های بیهوشی و جراحی</a:t>
            </a:r>
            <a:endParaRPr lang="fa-IR" sz="2000" b="1" dirty="0">
              <a:cs typeface="+mn-cs"/>
            </a:endParaRPr>
          </a:p>
        </p:txBody>
      </p:sp>
      <p:sp>
        <p:nvSpPr>
          <p:cNvPr id="3" name="Subtitle 2"/>
          <p:cNvSpPr>
            <a:spLocks noGrp="1"/>
          </p:cNvSpPr>
          <p:nvPr>
            <p:ph type="subTitle" idx="1"/>
          </p:nvPr>
        </p:nvSpPr>
        <p:spPr>
          <a:xfrm>
            <a:off x="228600" y="838200"/>
            <a:ext cx="8610600" cy="5715000"/>
          </a:xfr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a:normAutofit/>
          </a:bodyPr>
          <a:lstStyle/>
          <a:p>
            <a:pPr algn="r" rtl="1"/>
            <a:endParaRPr lang="fa-IR" dirty="0" smtClean="0">
              <a:solidFill>
                <a:schemeClr val="tx1"/>
              </a:solidFill>
              <a:cs typeface="B Nazanin" pitchFamily="2" charset="-78"/>
            </a:endParaRPr>
          </a:p>
        </p:txBody>
      </p:sp>
      <p:sp>
        <p:nvSpPr>
          <p:cNvPr id="4" name="Title 1"/>
          <p:cNvSpPr txBox="1">
            <a:spLocks/>
          </p:cNvSpPr>
          <p:nvPr/>
        </p:nvSpPr>
        <p:spPr>
          <a:xfrm>
            <a:off x="992171" y="1305520"/>
            <a:ext cx="7161229" cy="952107"/>
          </a:xfrm>
          <a:prstGeom prst="rect">
            <a:avLst/>
          </a:prstGeom>
          <a:solidFill>
            <a:schemeClr val="accent4">
              <a:lumMod val="75000"/>
            </a:schemeClr>
          </a:solidFill>
        </p:spPr>
        <p:txBody>
          <a:bodyPr vert="horz" lIns="91440" tIns="45720" rIns="91440" bIns="45720" rtlCol="0" anchor="ctr">
            <a:noAutofit/>
          </a:bodyPr>
          <a:lstStyle/>
          <a:p>
            <a:pPr marL="0" marR="0" lvl="1" indent="0" algn="ctr" defTabSz="914400" rtl="1" eaLnBrk="1" fontAlgn="auto" latinLnBrk="0" hangingPunct="1">
              <a:lnSpc>
                <a:spcPct val="90000"/>
              </a:lnSpc>
              <a:spcBef>
                <a:spcPct val="0"/>
              </a:spcBef>
              <a:spcAft>
                <a:spcPts val="0"/>
              </a:spcAft>
              <a:buClrTx/>
              <a:buSzTx/>
              <a:buFontTx/>
              <a:buNone/>
              <a:tabLst/>
              <a:defRPr/>
            </a:pPr>
            <a:r>
              <a:rPr kumimoji="0" lang="en-US" sz="2800" b="1" i="0" u="none" strike="noStrike" kern="0" cap="none" spc="0" normalizeH="0" baseline="0" noProof="0" dirty="0" smtClean="0">
                <a:ln>
                  <a:noFill/>
                </a:ln>
                <a:solidFill>
                  <a:schemeClr val="bg1"/>
                </a:solidFill>
                <a:effectLst/>
                <a:uLnTx/>
                <a:uFillTx/>
                <a:cs typeface="B Nazanin" panose="00000400000000000000" pitchFamily="2" charset="-78"/>
              </a:rPr>
              <a:t/>
            </a:r>
            <a:br>
              <a:rPr kumimoji="0" lang="en-US" sz="2800" b="1" i="0" u="none" strike="noStrike" kern="0" cap="none" spc="0" normalizeH="0" baseline="0" noProof="0" dirty="0" smtClean="0">
                <a:ln>
                  <a:noFill/>
                </a:ln>
                <a:solidFill>
                  <a:schemeClr val="bg1"/>
                </a:solidFill>
                <a:effectLst/>
                <a:uLnTx/>
                <a:uFillTx/>
                <a:cs typeface="B Nazanin" panose="00000400000000000000" pitchFamily="2" charset="-78"/>
              </a:rPr>
            </a:br>
            <a:r>
              <a:rPr kumimoji="0" lang="en-US" sz="2800" b="1" i="0" u="none" strike="noStrike" kern="0" cap="none" spc="0" normalizeH="0" baseline="0" noProof="0" dirty="0" smtClean="0">
                <a:ln>
                  <a:noFill/>
                </a:ln>
                <a:solidFill>
                  <a:schemeClr val="bg1"/>
                </a:solidFill>
                <a:effectLst/>
                <a:uLnTx/>
                <a:uFillTx/>
                <a:cs typeface="B Nazanin" panose="00000400000000000000" pitchFamily="2" charset="-78"/>
              </a:rPr>
              <a:t/>
            </a:r>
            <a:br>
              <a:rPr kumimoji="0" lang="en-US" sz="2800" b="1" i="0" u="none" strike="noStrike" kern="0" cap="none" spc="0" normalizeH="0" baseline="0" noProof="0" dirty="0" smtClean="0">
                <a:ln>
                  <a:noFill/>
                </a:ln>
                <a:solidFill>
                  <a:schemeClr val="bg1"/>
                </a:solidFill>
                <a:effectLst/>
                <a:uLnTx/>
                <a:uFillTx/>
                <a:cs typeface="B Nazanin" panose="00000400000000000000" pitchFamily="2" charset="-78"/>
              </a:rPr>
            </a:br>
            <a:r>
              <a:rPr kumimoji="0" lang="fa-IR" sz="2800" b="1" i="0" u="none" strike="noStrike" kern="0" cap="none" spc="0" normalizeH="0" baseline="0" noProof="0" dirty="0" smtClean="0">
                <a:ln>
                  <a:noFill/>
                </a:ln>
                <a:solidFill>
                  <a:schemeClr val="bg1"/>
                </a:solidFill>
                <a:effectLst/>
                <a:uLnTx/>
                <a:uFillTx/>
                <a:cs typeface="B Nazanin" panose="00000400000000000000" pitchFamily="2" charset="-78"/>
              </a:rPr>
              <a:t/>
            </a:r>
            <a:br>
              <a:rPr kumimoji="0" lang="fa-IR" sz="2800" b="1" i="0" u="none" strike="noStrike" kern="0" cap="none" spc="0" normalizeH="0" baseline="0" noProof="0" dirty="0" smtClean="0">
                <a:ln>
                  <a:noFill/>
                </a:ln>
                <a:solidFill>
                  <a:schemeClr val="bg1"/>
                </a:solidFill>
                <a:effectLst/>
                <a:uLnTx/>
                <a:uFillTx/>
                <a:cs typeface="B Nazanin" panose="00000400000000000000" pitchFamily="2" charset="-78"/>
              </a:rPr>
            </a:br>
            <a:r>
              <a:rPr kumimoji="0" lang="fa-IR" sz="2800" b="1" i="0" u="none" strike="noStrike" kern="0" cap="none" spc="0" normalizeH="0" baseline="0" noProof="0" dirty="0" smtClean="0">
                <a:ln>
                  <a:noFill/>
                </a:ln>
                <a:solidFill>
                  <a:schemeClr val="bg1"/>
                </a:solidFill>
                <a:effectLst/>
                <a:uLnTx/>
                <a:uFillTx/>
                <a:cs typeface="B Nazanin" panose="00000400000000000000" pitchFamily="2" charset="-78"/>
              </a:rPr>
              <a:t>ب 4-5)اعمال جراحی، اسکوپی ها و سایر اقدامات تهاجمی در خارج از اتاق عمل با رعایت همه الزامات مراقبتی انجام میشود</a:t>
            </a:r>
            <a:r>
              <a:rPr kumimoji="0" lang="en-US" sz="2800" b="1" i="0" u="none" strike="noStrike" kern="0" cap="none" spc="0" normalizeH="0" baseline="0" noProof="0" dirty="0" smtClean="0">
                <a:ln>
                  <a:noFill/>
                </a:ln>
                <a:solidFill>
                  <a:schemeClr val="bg1"/>
                </a:solidFill>
                <a:effectLst/>
                <a:uLnTx/>
                <a:uFillTx/>
                <a:cs typeface="B Nazanin" panose="00000400000000000000" pitchFamily="2" charset="-78"/>
              </a:rPr>
              <a:t/>
            </a:r>
            <a:br>
              <a:rPr kumimoji="0" lang="en-US" sz="2800" b="1" i="0" u="none" strike="noStrike" kern="0" cap="none" spc="0" normalizeH="0" baseline="0" noProof="0" dirty="0" smtClean="0">
                <a:ln>
                  <a:noFill/>
                </a:ln>
                <a:solidFill>
                  <a:schemeClr val="bg1"/>
                </a:solidFill>
                <a:effectLst/>
                <a:uLnTx/>
                <a:uFillTx/>
                <a:cs typeface="B Nazanin" panose="00000400000000000000" pitchFamily="2" charset="-78"/>
              </a:rPr>
            </a:br>
            <a:r>
              <a:rPr kumimoji="0" lang="fa-IR" sz="2800" b="1" i="0" u="none" strike="noStrike" kern="0" cap="none" spc="0" normalizeH="0" baseline="0" noProof="0" dirty="0" smtClean="0">
                <a:ln>
                  <a:noFill/>
                </a:ln>
                <a:solidFill>
                  <a:schemeClr val="bg1"/>
                </a:solidFill>
                <a:effectLst/>
                <a:uLnTx/>
                <a:uFillTx/>
                <a:cs typeface="B Nazanin" panose="00000400000000000000" pitchFamily="2" charset="-78"/>
              </a:rPr>
              <a:t/>
            </a:r>
            <a:br>
              <a:rPr kumimoji="0" lang="fa-IR" sz="2800" b="1" i="0" u="none" strike="noStrike" kern="0" cap="none" spc="0" normalizeH="0" baseline="0" noProof="0" dirty="0" smtClean="0">
                <a:ln>
                  <a:noFill/>
                </a:ln>
                <a:solidFill>
                  <a:schemeClr val="bg1"/>
                </a:solidFill>
                <a:effectLst/>
                <a:uLnTx/>
                <a:uFillTx/>
                <a:cs typeface="B Nazanin" panose="00000400000000000000" pitchFamily="2" charset="-78"/>
              </a:rPr>
            </a:br>
            <a:r>
              <a:rPr kumimoji="0" lang="en-US" sz="2800" b="1" i="0" u="none" strike="noStrike" kern="0" cap="none" spc="0" normalizeH="0" baseline="0" noProof="0" dirty="0" smtClean="0">
                <a:ln>
                  <a:noFill/>
                </a:ln>
                <a:solidFill>
                  <a:schemeClr val="bg1"/>
                </a:solidFill>
                <a:effectLst/>
                <a:uLnTx/>
                <a:uFillTx/>
                <a:cs typeface="B Nazanin" panose="00000400000000000000" pitchFamily="2" charset="-78"/>
              </a:rPr>
              <a:t/>
            </a:r>
            <a:br>
              <a:rPr kumimoji="0" lang="en-US" sz="2800" b="1" i="0" u="none" strike="noStrike" kern="0" cap="none" spc="0" normalizeH="0" baseline="0" noProof="0" dirty="0" smtClean="0">
                <a:ln>
                  <a:noFill/>
                </a:ln>
                <a:solidFill>
                  <a:schemeClr val="bg1"/>
                </a:solidFill>
                <a:effectLst/>
                <a:uLnTx/>
                <a:uFillTx/>
                <a:cs typeface="B Nazanin" panose="00000400000000000000" pitchFamily="2" charset="-78"/>
              </a:rPr>
            </a:br>
            <a:endParaRPr kumimoji="0" lang="en-US" sz="2800" b="1" i="0" u="none" strike="noStrike" kern="0" cap="none" spc="0" normalizeH="0" baseline="0" noProof="0" dirty="0">
              <a:ln>
                <a:noFill/>
              </a:ln>
              <a:solidFill>
                <a:schemeClr val="bg1"/>
              </a:solidFill>
              <a:effectLst/>
              <a:uLnTx/>
              <a:uFillTx/>
              <a:cs typeface="B Nazanin" panose="00000400000000000000" pitchFamily="2" charset="-78"/>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
            <a:ext cx="7772400" cy="460375"/>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3">
              <a:shade val="50000"/>
            </a:schemeClr>
          </a:lnRef>
          <a:fillRef idx="1">
            <a:schemeClr val="accent3"/>
          </a:fillRef>
          <a:effectRef idx="0">
            <a:schemeClr val="accent3"/>
          </a:effectRef>
          <a:fontRef idx="minor">
            <a:schemeClr val="lt1"/>
          </a:fontRef>
        </p:style>
        <p:txBody>
          <a:bodyPr>
            <a:noAutofit/>
          </a:bodyPr>
          <a:lstStyle/>
          <a:p>
            <a:r>
              <a:rPr lang="ar-SA" sz="2000" b="1" dirty="0" smtClean="0">
                <a:latin typeface="IranNastaliq" panose="02000503000000020003" pitchFamily="2" charset="0"/>
                <a:cs typeface="+mn-cs"/>
              </a:rPr>
              <a:t>مراقبت های بیهوشی و جراحی</a:t>
            </a:r>
            <a:endParaRPr lang="fa-IR" sz="2000" b="1" dirty="0">
              <a:cs typeface="+mn-cs"/>
            </a:endParaRPr>
          </a:p>
        </p:txBody>
      </p:sp>
      <p:sp>
        <p:nvSpPr>
          <p:cNvPr id="3" name="Subtitle 2"/>
          <p:cNvSpPr>
            <a:spLocks noGrp="1"/>
          </p:cNvSpPr>
          <p:nvPr>
            <p:ph type="subTitle" idx="1"/>
          </p:nvPr>
        </p:nvSpPr>
        <p:spPr>
          <a:xfrm>
            <a:off x="228600" y="838200"/>
            <a:ext cx="8610600" cy="5715000"/>
          </a:xfr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a:normAutofit/>
          </a:bodyPr>
          <a:lstStyle/>
          <a:p>
            <a:pPr algn="r" rtl="1"/>
            <a:r>
              <a:rPr lang="ar-SA" sz="2000" dirty="0" smtClean="0">
                <a:solidFill>
                  <a:schemeClr val="tx2">
                    <a:lumMod val="50000"/>
                  </a:schemeClr>
                </a:solidFill>
              </a:rPr>
              <a:t>سنجه 1.خط مشي و روش اجرایی"رعایت الزامات ایمنی بیماران در اقدامات تهاجمی خارج از حيطه اتاق عمل"مانند اتاق زايمان، جراحی های سرپایی واسکوپی ها و سایر موارد تدوين شده و كاركنان مربوطه از آن آگاهی داشته و براساس آن عمل مي نمايند</a:t>
            </a:r>
            <a:r>
              <a:rPr lang="ar-SA" sz="2000" dirty="0" smtClean="0">
                <a:solidFill>
                  <a:schemeClr val="tx2">
                    <a:lumMod val="50000"/>
                  </a:schemeClr>
                </a:solidFill>
              </a:rPr>
              <a:t>.</a:t>
            </a:r>
            <a:endParaRPr lang="fa-IR" sz="2000" dirty="0" smtClean="0">
              <a:solidFill>
                <a:schemeClr val="tx2">
                  <a:lumMod val="50000"/>
                </a:schemeClr>
              </a:solidFill>
            </a:endParaRPr>
          </a:p>
          <a:p>
            <a:pPr algn="r" rtl="1"/>
            <a:r>
              <a:rPr lang="fa-IR" sz="2000" b="1" dirty="0" smtClean="0">
                <a:solidFill>
                  <a:schemeClr val="tx1"/>
                </a:solidFill>
                <a:cs typeface="B Nazanin" pitchFamily="2" charset="-78"/>
              </a:rPr>
              <a:t>بررسي مستندات </a:t>
            </a:r>
            <a:endParaRPr lang="en-US" sz="2000" dirty="0" smtClean="0">
              <a:solidFill>
                <a:schemeClr val="tx1"/>
              </a:solidFill>
              <a:cs typeface="B Nazanin" pitchFamily="2" charset="-78"/>
            </a:endParaRPr>
          </a:p>
          <a:p>
            <a:pPr lvl="0" algn="r" rtl="1">
              <a:buFont typeface="Arial" pitchFamily="34" charset="0"/>
              <a:buChar char="•"/>
            </a:pPr>
            <a:r>
              <a:rPr lang="fa-IR" sz="2000" dirty="0" smtClean="0">
                <a:solidFill>
                  <a:schemeClr val="tx1"/>
                </a:solidFill>
                <a:cs typeface="B Nazanin" pitchFamily="2" charset="-78"/>
              </a:rPr>
              <a:t>وجود و دسترسي خط مشي و روش اجرایی" رعایت الزامات ایمنی بیماران در اقدامات تهاجمی خارج از حيطه اتاق عمل "</a:t>
            </a:r>
            <a:endParaRPr lang="en-US" sz="2000" dirty="0" smtClean="0">
              <a:solidFill>
                <a:schemeClr val="tx1"/>
              </a:solidFill>
              <a:cs typeface="B Nazanin" pitchFamily="2" charset="-78"/>
            </a:endParaRPr>
          </a:p>
          <a:p>
            <a:pPr lvl="0" algn="r" rtl="1">
              <a:buFont typeface="Arial" pitchFamily="34" charset="0"/>
              <a:buChar char="•"/>
            </a:pPr>
            <a:r>
              <a:rPr lang="fa-IR" sz="2000" dirty="0" smtClean="0">
                <a:solidFill>
                  <a:schemeClr val="tx1"/>
                </a:solidFill>
                <a:cs typeface="B Nazanin" pitchFamily="2" charset="-78"/>
              </a:rPr>
              <a:t>مشاركت صاحبان فرايند در تدوين خط مشي</a:t>
            </a:r>
            <a:endParaRPr lang="en-US" sz="2000" dirty="0" smtClean="0">
              <a:solidFill>
                <a:schemeClr val="tx1"/>
              </a:solidFill>
              <a:cs typeface="B Nazanin" pitchFamily="2" charset="-78"/>
            </a:endParaRPr>
          </a:p>
          <a:p>
            <a:pPr lvl="0" algn="r" rtl="1">
              <a:buFont typeface="Arial" pitchFamily="34" charset="0"/>
              <a:buChar char="•"/>
            </a:pPr>
            <a:r>
              <a:rPr lang="en-US" sz="2000" dirty="0" smtClean="0">
                <a:solidFill>
                  <a:schemeClr val="tx1"/>
                </a:solidFill>
                <a:cs typeface="B Nazanin" pitchFamily="2" charset="-78"/>
              </a:rPr>
              <a:t> </a:t>
            </a:r>
            <a:r>
              <a:rPr lang="fa-IR" sz="2000" dirty="0" smtClean="0">
                <a:solidFill>
                  <a:schemeClr val="tx1"/>
                </a:solidFill>
                <a:cs typeface="B Nazanin" pitchFamily="2" charset="-78"/>
              </a:rPr>
              <a:t>شناسایی و ثبت فهرست  اعمال جراحی و پروسیجرهای خارج از اتاق عمل در روش اجرایی</a:t>
            </a:r>
            <a:endParaRPr lang="en-US" sz="2000" dirty="0" smtClean="0">
              <a:solidFill>
                <a:schemeClr val="tx1"/>
              </a:solidFill>
              <a:cs typeface="B Nazanin" pitchFamily="2" charset="-78"/>
            </a:endParaRPr>
          </a:p>
          <a:p>
            <a:pPr lvl="0" algn="r" rtl="1">
              <a:buFont typeface="Arial" pitchFamily="34" charset="0"/>
              <a:buChar char="•"/>
            </a:pPr>
            <a:r>
              <a:rPr lang="fa-IR" sz="2000" dirty="0" smtClean="0">
                <a:solidFill>
                  <a:schemeClr val="tx1"/>
                </a:solidFill>
                <a:cs typeface="B Nazanin" pitchFamily="2" charset="-78"/>
              </a:rPr>
              <a:t> شناسایی عوامل تهدید کننده ایمنی بیماران در اقدامات تهاجمی خارج از حيطه اتاق عمل در روش اجرایی</a:t>
            </a:r>
            <a:endParaRPr lang="en-US" sz="2000" dirty="0" smtClean="0">
              <a:solidFill>
                <a:schemeClr val="tx1"/>
              </a:solidFill>
              <a:cs typeface="B Nazanin" pitchFamily="2" charset="-78"/>
            </a:endParaRPr>
          </a:p>
          <a:p>
            <a:pPr algn="r" rtl="1"/>
            <a:r>
              <a:rPr lang="fa-IR" sz="2000" b="1" dirty="0" smtClean="0">
                <a:solidFill>
                  <a:schemeClr val="tx1"/>
                </a:solidFill>
                <a:cs typeface="B Nazanin" pitchFamily="2" charset="-78"/>
              </a:rPr>
              <a:t>مشاهده </a:t>
            </a:r>
            <a:endParaRPr lang="en-US" sz="2000" dirty="0" smtClean="0">
              <a:solidFill>
                <a:schemeClr val="tx1"/>
              </a:solidFill>
              <a:cs typeface="B Nazanin" pitchFamily="2" charset="-78"/>
            </a:endParaRPr>
          </a:p>
          <a:p>
            <a:pPr lvl="0" algn="r" rtl="1">
              <a:buFont typeface="Arial" pitchFamily="34" charset="0"/>
              <a:buChar char="•"/>
            </a:pPr>
            <a:r>
              <a:rPr lang="fa-IR" sz="2000" dirty="0" smtClean="0">
                <a:solidFill>
                  <a:schemeClr val="tx1"/>
                </a:solidFill>
                <a:cs typeface="B Nazanin" pitchFamily="2" charset="-78"/>
              </a:rPr>
              <a:t>انطباق عملکرد کارکنان با خط مشی و روش اجرايي تدوين شده  </a:t>
            </a:r>
            <a:endParaRPr lang="en-US" sz="2000" dirty="0" smtClean="0">
              <a:solidFill>
                <a:schemeClr val="tx1"/>
              </a:solidFill>
              <a:cs typeface="B Nazanin" pitchFamily="2" charset="-78"/>
            </a:endParaRPr>
          </a:p>
          <a:p>
            <a:pPr algn="r" rtl="1"/>
            <a:r>
              <a:rPr lang="fa-IR" sz="2000" b="1" dirty="0" smtClean="0">
                <a:solidFill>
                  <a:schemeClr val="tx1"/>
                </a:solidFill>
                <a:cs typeface="B Nazanin" pitchFamily="2" charset="-78"/>
              </a:rPr>
              <a:t>مصاحبه با كاركنان  </a:t>
            </a:r>
            <a:endParaRPr lang="en-US" sz="2000" dirty="0" smtClean="0">
              <a:solidFill>
                <a:schemeClr val="tx1"/>
              </a:solidFill>
              <a:cs typeface="B Nazanin" pitchFamily="2" charset="-78"/>
            </a:endParaRPr>
          </a:p>
          <a:p>
            <a:pPr lvl="0" algn="r" rtl="1">
              <a:buFont typeface="Arial" pitchFamily="34" charset="0"/>
              <a:buChar char="•"/>
            </a:pPr>
            <a:r>
              <a:rPr lang="ar-SA" sz="2000" dirty="0" smtClean="0">
                <a:solidFill>
                  <a:schemeClr val="tx1"/>
                </a:solidFill>
                <a:cs typeface="B Nazanin" pitchFamily="2" charset="-78"/>
              </a:rPr>
              <a:t>آگاهي كاركنان اتاق عمل از خط مشي و روش اجرایی" رعایت الزامات ایمنی بیماران در اقدامات تهاجمی خارج از حيطه اتاق عمل "مانند اتاق زايمان، جراحی های سرپایی واسکوپی ها و سایر موارد</a:t>
            </a:r>
            <a:endParaRPr lang="en-US" sz="2000" dirty="0" smtClean="0">
              <a:solidFill>
                <a:schemeClr val="tx1"/>
              </a:solidFill>
              <a:cs typeface="B Nazanin" pitchFamily="2" charset="-78"/>
            </a:endParaRPr>
          </a:p>
          <a:p>
            <a:pPr algn="r" rtl="1">
              <a:buFont typeface="Arial" pitchFamily="34" charset="0"/>
              <a:buChar char="•"/>
            </a:pPr>
            <a:r>
              <a:rPr lang="fa-IR" sz="2000" dirty="0" smtClean="0">
                <a:solidFill>
                  <a:schemeClr val="tx1"/>
                </a:solidFill>
                <a:cs typeface="B Nazanin" pitchFamily="2" charset="-78"/>
              </a:rPr>
              <a:t>اطلاع رسانی و آموزش کارکنان اتاق عمل و اسكوپي وزايمان اعم از پزشك و پرستار و كارشناس و كاردان مامايي و اتاق عمل در خصوص  ثبت فهرست اعمال جراحی و پروسیجرهای خارج از اتاق عمل در روش اجرایی</a:t>
            </a:r>
          </a:p>
          <a:p>
            <a:pPr algn="r" rtl="1"/>
            <a:endParaRPr lang="fa-IR" sz="2000" dirty="0" smtClean="0">
              <a:solidFill>
                <a:schemeClr val="tx2">
                  <a:lumMod val="50000"/>
                </a:schemeClr>
              </a:solidFill>
              <a:cs typeface="B Nazanin" pitchFamily="2" charset="-78"/>
            </a:endParaRPr>
          </a:p>
          <a:p>
            <a:pPr algn="r" rtl="1"/>
            <a:endParaRPr lang="fa-IR" dirty="0" smtClean="0">
              <a:solidFill>
                <a:schemeClr val="tx1"/>
              </a:solidFill>
              <a:cs typeface="B Nazanin" pitchFamily="2" charset="-78"/>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
            <a:ext cx="7772400" cy="460375"/>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3">
              <a:shade val="50000"/>
            </a:schemeClr>
          </a:lnRef>
          <a:fillRef idx="1">
            <a:schemeClr val="accent3"/>
          </a:fillRef>
          <a:effectRef idx="0">
            <a:schemeClr val="accent3"/>
          </a:effectRef>
          <a:fontRef idx="minor">
            <a:schemeClr val="lt1"/>
          </a:fontRef>
        </p:style>
        <p:txBody>
          <a:bodyPr>
            <a:noAutofit/>
          </a:bodyPr>
          <a:lstStyle/>
          <a:p>
            <a:r>
              <a:rPr lang="ar-SA" sz="2000" b="1" dirty="0" smtClean="0">
                <a:latin typeface="IranNastaliq" panose="02000503000000020003" pitchFamily="2" charset="0"/>
                <a:cs typeface="+mn-cs"/>
              </a:rPr>
              <a:t>مراقبت های بیهوشی و جراحی</a:t>
            </a:r>
            <a:endParaRPr lang="fa-IR" sz="2000" b="1" dirty="0">
              <a:cs typeface="+mn-cs"/>
            </a:endParaRPr>
          </a:p>
        </p:txBody>
      </p:sp>
      <p:sp>
        <p:nvSpPr>
          <p:cNvPr id="3" name="Subtitle 2"/>
          <p:cNvSpPr>
            <a:spLocks noGrp="1"/>
          </p:cNvSpPr>
          <p:nvPr>
            <p:ph type="subTitle" idx="1"/>
          </p:nvPr>
        </p:nvSpPr>
        <p:spPr>
          <a:xfrm>
            <a:off x="228600" y="838200"/>
            <a:ext cx="8610600" cy="5715000"/>
          </a:xfr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a:normAutofit/>
          </a:bodyPr>
          <a:lstStyle/>
          <a:p>
            <a:pPr algn="r" rtl="1"/>
            <a:endParaRPr lang="fa-IR" sz="2000" dirty="0" smtClean="0">
              <a:solidFill>
                <a:schemeClr val="tx2">
                  <a:lumMod val="50000"/>
                </a:schemeClr>
              </a:solidFill>
              <a:cs typeface="B Nazanin" pitchFamily="2" charset="-78"/>
            </a:endParaRPr>
          </a:p>
          <a:p>
            <a:pPr algn="r" rtl="1"/>
            <a:endParaRPr lang="fa-IR" dirty="0" smtClean="0">
              <a:solidFill>
                <a:schemeClr val="tx1"/>
              </a:solidFill>
              <a:cs typeface="B Nazanin" pitchFamily="2" charset="-78"/>
            </a:endParaRPr>
          </a:p>
        </p:txBody>
      </p:sp>
      <p:sp>
        <p:nvSpPr>
          <p:cNvPr id="4" name="Title 1"/>
          <p:cNvSpPr txBox="1">
            <a:spLocks/>
          </p:cNvSpPr>
          <p:nvPr/>
        </p:nvSpPr>
        <p:spPr>
          <a:xfrm>
            <a:off x="992171" y="2205872"/>
            <a:ext cx="6932629" cy="952107"/>
          </a:xfrm>
          <a:prstGeom prst="rect">
            <a:avLst/>
          </a:prstGeom>
          <a:solidFill>
            <a:schemeClr val="accent4">
              <a:lumMod val="75000"/>
            </a:schemeClr>
          </a:solidFill>
        </p:spPr>
        <p:txBody>
          <a:bodyPr vert="horz" lIns="91440" tIns="45720" rIns="91440" bIns="45720" rtlCol="0" anchor="ctr">
            <a:noAutofit/>
          </a:bodyPr>
          <a:lstStyle/>
          <a:p>
            <a:pPr marL="0" marR="0" lvl="1" indent="0" algn="r" defTabSz="914400" rtl="1" eaLnBrk="1" fontAlgn="auto" latinLnBrk="0" hangingPunct="1">
              <a:lnSpc>
                <a:spcPct val="90000"/>
              </a:lnSpc>
              <a:spcBef>
                <a:spcPct val="0"/>
              </a:spcBef>
              <a:spcAft>
                <a:spcPts val="0"/>
              </a:spcAft>
              <a:buClrTx/>
              <a:buSzTx/>
              <a:buFontTx/>
              <a:buNone/>
              <a:tabLst/>
              <a:defRPr/>
            </a:pPr>
            <a:r>
              <a:rPr kumimoji="0" lang="en-US" sz="2800" b="1" i="0" u="none" strike="noStrike" kern="0" cap="none" spc="0" normalizeH="0" baseline="0" noProof="0" dirty="0" smtClean="0">
                <a:ln>
                  <a:noFill/>
                </a:ln>
                <a:solidFill>
                  <a:schemeClr val="bg1"/>
                </a:solidFill>
                <a:effectLst/>
                <a:uLnTx/>
                <a:uFillTx/>
                <a:cs typeface="B Nazanin" panose="00000400000000000000" pitchFamily="2" charset="-78"/>
              </a:rPr>
              <a:t/>
            </a:r>
            <a:br>
              <a:rPr kumimoji="0" lang="en-US" sz="2800" b="1" i="0" u="none" strike="noStrike" kern="0" cap="none" spc="0" normalizeH="0" baseline="0" noProof="0" dirty="0" smtClean="0">
                <a:ln>
                  <a:noFill/>
                </a:ln>
                <a:solidFill>
                  <a:schemeClr val="bg1"/>
                </a:solidFill>
                <a:effectLst/>
                <a:uLnTx/>
                <a:uFillTx/>
                <a:cs typeface="B Nazanin" panose="00000400000000000000" pitchFamily="2" charset="-78"/>
              </a:rPr>
            </a:br>
            <a:r>
              <a:rPr kumimoji="0" lang="en-US" sz="2800" b="1" i="0" u="none" strike="noStrike" kern="0" cap="none" spc="0" normalizeH="0" baseline="0" noProof="0" dirty="0" smtClean="0">
                <a:ln>
                  <a:noFill/>
                </a:ln>
                <a:solidFill>
                  <a:schemeClr val="bg1"/>
                </a:solidFill>
                <a:effectLst/>
                <a:uLnTx/>
                <a:uFillTx/>
                <a:cs typeface="B Nazanin" panose="00000400000000000000" pitchFamily="2" charset="-78"/>
              </a:rPr>
              <a:t/>
            </a:r>
            <a:br>
              <a:rPr kumimoji="0" lang="en-US" sz="2800" b="1" i="0" u="none" strike="noStrike" kern="0" cap="none" spc="0" normalizeH="0" baseline="0" noProof="0" dirty="0" smtClean="0">
                <a:ln>
                  <a:noFill/>
                </a:ln>
                <a:solidFill>
                  <a:schemeClr val="bg1"/>
                </a:solidFill>
                <a:effectLst/>
                <a:uLnTx/>
                <a:uFillTx/>
                <a:cs typeface="B Nazanin" panose="00000400000000000000" pitchFamily="2" charset="-78"/>
              </a:rPr>
            </a:br>
            <a:r>
              <a:rPr kumimoji="0" lang="fa-IR" sz="2800" b="1" i="0" u="none" strike="noStrike" kern="0" cap="none" spc="0" normalizeH="0" baseline="0" noProof="0" dirty="0" smtClean="0">
                <a:ln>
                  <a:noFill/>
                </a:ln>
                <a:solidFill>
                  <a:schemeClr val="bg1"/>
                </a:solidFill>
                <a:effectLst/>
                <a:uLnTx/>
                <a:uFillTx/>
                <a:cs typeface="B Nazanin" panose="00000400000000000000" pitchFamily="2" charset="-78"/>
              </a:rPr>
              <a:t/>
            </a:r>
            <a:br>
              <a:rPr kumimoji="0" lang="fa-IR" sz="2800" b="1" i="0" u="none" strike="noStrike" kern="0" cap="none" spc="0" normalizeH="0" baseline="0" noProof="0" dirty="0" smtClean="0">
                <a:ln>
                  <a:noFill/>
                </a:ln>
                <a:solidFill>
                  <a:schemeClr val="bg1"/>
                </a:solidFill>
                <a:effectLst/>
                <a:uLnTx/>
                <a:uFillTx/>
                <a:cs typeface="B Nazanin" panose="00000400000000000000" pitchFamily="2" charset="-78"/>
              </a:rPr>
            </a:br>
            <a:r>
              <a:rPr kumimoji="0" lang="fa-IR" sz="2800" b="1" i="0" u="none" strike="noStrike" kern="0" cap="none" spc="0" normalizeH="0" baseline="0" noProof="0" dirty="0" smtClean="0">
                <a:ln>
                  <a:noFill/>
                </a:ln>
                <a:solidFill>
                  <a:schemeClr val="bg1"/>
                </a:solidFill>
                <a:effectLst/>
                <a:uLnTx/>
                <a:uFillTx/>
                <a:cs typeface="B Nazanin" panose="00000400000000000000" pitchFamily="2" charset="-78"/>
              </a:rPr>
              <a:t>ب4-6)مسئولیت های پایش و ارزیابی قبل و حین القای بیهوشی تعیین شده و اجرا میشود</a:t>
            </a:r>
            <a:r>
              <a:rPr kumimoji="0" lang="en-US" sz="2800" b="1" i="0" u="none" strike="noStrike" kern="0" cap="none" spc="0" normalizeH="0" baseline="0" noProof="0" dirty="0" smtClean="0">
                <a:ln>
                  <a:noFill/>
                </a:ln>
                <a:solidFill>
                  <a:schemeClr val="bg1"/>
                </a:solidFill>
                <a:effectLst/>
                <a:uLnTx/>
                <a:uFillTx/>
                <a:cs typeface="B Nazanin" panose="00000400000000000000" pitchFamily="2" charset="-78"/>
              </a:rPr>
              <a:t/>
            </a:r>
            <a:br>
              <a:rPr kumimoji="0" lang="en-US" sz="2800" b="1" i="0" u="none" strike="noStrike" kern="0" cap="none" spc="0" normalizeH="0" baseline="0" noProof="0" dirty="0" smtClean="0">
                <a:ln>
                  <a:noFill/>
                </a:ln>
                <a:solidFill>
                  <a:schemeClr val="bg1"/>
                </a:solidFill>
                <a:effectLst/>
                <a:uLnTx/>
                <a:uFillTx/>
                <a:cs typeface="B Nazanin" panose="00000400000000000000" pitchFamily="2" charset="-78"/>
              </a:rPr>
            </a:br>
            <a:r>
              <a:rPr kumimoji="0" lang="fa-IR" sz="2800" b="1" i="0" u="none" strike="noStrike" kern="0" cap="none" spc="0" normalizeH="0" baseline="0" noProof="0" dirty="0" smtClean="0">
                <a:ln>
                  <a:noFill/>
                </a:ln>
                <a:solidFill>
                  <a:schemeClr val="bg1"/>
                </a:solidFill>
                <a:effectLst/>
                <a:uLnTx/>
                <a:uFillTx/>
                <a:cs typeface="B Nazanin" panose="00000400000000000000" pitchFamily="2" charset="-78"/>
              </a:rPr>
              <a:t/>
            </a:r>
            <a:br>
              <a:rPr kumimoji="0" lang="fa-IR" sz="2800" b="1" i="0" u="none" strike="noStrike" kern="0" cap="none" spc="0" normalizeH="0" baseline="0" noProof="0" dirty="0" smtClean="0">
                <a:ln>
                  <a:noFill/>
                </a:ln>
                <a:solidFill>
                  <a:schemeClr val="bg1"/>
                </a:solidFill>
                <a:effectLst/>
                <a:uLnTx/>
                <a:uFillTx/>
                <a:cs typeface="B Nazanin" panose="00000400000000000000" pitchFamily="2" charset="-78"/>
              </a:rPr>
            </a:br>
            <a:r>
              <a:rPr kumimoji="0" lang="en-US" sz="2800" b="1" i="0" u="none" strike="noStrike" kern="0" cap="none" spc="0" normalizeH="0" baseline="0" noProof="0" dirty="0" smtClean="0">
                <a:ln>
                  <a:noFill/>
                </a:ln>
                <a:solidFill>
                  <a:schemeClr val="bg1"/>
                </a:solidFill>
                <a:effectLst/>
                <a:uLnTx/>
                <a:uFillTx/>
                <a:cs typeface="B Nazanin" panose="00000400000000000000" pitchFamily="2" charset="-78"/>
              </a:rPr>
              <a:t/>
            </a:r>
            <a:br>
              <a:rPr kumimoji="0" lang="en-US" sz="2800" b="1" i="0" u="none" strike="noStrike" kern="0" cap="none" spc="0" normalizeH="0" baseline="0" noProof="0" dirty="0" smtClean="0">
                <a:ln>
                  <a:noFill/>
                </a:ln>
                <a:solidFill>
                  <a:schemeClr val="bg1"/>
                </a:solidFill>
                <a:effectLst/>
                <a:uLnTx/>
                <a:uFillTx/>
                <a:cs typeface="B Nazanin" panose="00000400000000000000" pitchFamily="2" charset="-78"/>
              </a:rPr>
            </a:br>
            <a:endParaRPr kumimoji="0" lang="en-US" sz="2800" b="1" i="0" u="none" strike="noStrike" kern="0" cap="none" spc="0" normalizeH="0" baseline="0" noProof="0" dirty="0">
              <a:ln>
                <a:noFill/>
              </a:ln>
              <a:solidFill>
                <a:schemeClr val="bg1"/>
              </a:solidFill>
              <a:effectLst/>
              <a:uLnTx/>
              <a:uFillTx/>
              <a:cs typeface="B Nazanin" panose="00000400000000000000" pitchFamily="2" charset="-78"/>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
            <a:ext cx="7772400" cy="460375"/>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3">
              <a:shade val="50000"/>
            </a:schemeClr>
          </a:lnRef>
          <a:fillRef idx="1">
            <a:schemeClr val="accent3"/>
          </a:fillRef>
          <a:effectRef idx="0">
            <a:schemeClr val="accent3"/>
          </a:effectRef>
          <a:fontRef idx="minor">
            <a:schemeClr val="lt1"/>
          </a:fontRef>
        </p:style>
        <p:txBody>
          <a:bodyPr>
            <a:noAutofit/>
          </a:bodyPr>
          <a:lstStyle/>
          <a:p>
            <a:r>
              <a:rPr lang="ar-SA" sz="2000" b="1" dirty="0" smtClean="0">
                <a:latin typeface="IranNastaliq" panose="02000503000000020003" pitchFamily="2" charset="0"/>
                <a:cs typeface="+mn-cs"/>
              </a:rPr>
              <a:t>مراقبت های بیهوشی و جراحی</a:t>
            </a:r>
            <a:endParaRPr lang="fa-IR" sz="2000" b="1" dirty="0">
              <a:cs typeface="+mn-cs"/>
            </a:endParaRPr>
          </a:p>
        </p:txBody>
      </p:sp>
      <p:sp>
        <p:nvSpPr>
          <p:cNvPr id="3" name="Subtitle 2"/>
          <p:cNvSpPr>
            <a:spLocks noGrp="1"/>
          </p:cNvSpPr>
          <p:nvPr>
            <p:ph type="subTitle" idx="1"/>
          </p:nvPr>
        </p:nvSpPr>
        <p:spPr>
          <a:xfrm>
            <a:off x="228600" y="838200"/>
            <a:ext cx="8610600" cy="5715000"/>
          </a:xfr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a:normAutofit/>
          </a:bodyPr>
          <a:lstStyle/>
          <a:p>
            <a:pPr marL="45720" lvl="0" algn="r" rtl="1">
              <a:defRPr/>
            </a:pPr>
            <a:r>
              <a:rPr lang="fa-IR" sz="2000" b="1" dirty="0" smtClean="0">
                <a:solidFill>
                  <a:schemeClr val="tx1"/>
                </a:solidFill>
                <a:cs typeface="B Nazanin" pitchFamily="2" charset="-78"/>
              </a:rPr>
              <a:t>س1. بررسی و تایید </a:t>
            </a:r>
            <a:r>
              <a:rPr lang="fa-IR" sz="2000" b="1" dirty="0" smtClean="0">
                <a:solidFill>
                  <a:srgbClr val="FF0000"/>
                </a:solidFill>
                <a:cs typeface="B Nazanin" pitchFamily="2" charset="-78"/>
              </a:rPr>
              <a:t>روزانه</a:t>
            </a:r>
            <a:r>
              <a:rPr lang="fa-IR" sz="2000" b="1" dirty="0" smtClean="0">
                <a:solidFill>
                  <a:schemeClr val="tx1"/>
                </a:solidFill>
                <a:cs typeface="B Nazanin" pitchFamily="2" charset="-78"/>
              </a:rPr>
              <a:t> </a:t>
            </a:r>
            <a:r>
              <a:rPr lang="fa-IR" sz="2000" b="1" dirty="0" smtClean="0">
                <a:solidFill>
                  <a:srgbClr val="FF0000"/>
                </a:solidFill>
                <a:cs typeface="B Nazanin" pitchFamily="2" charset="-78"/>
              </a:rPr>
              <a:t>وضعیت</a:t>
            </a:r>
            <a:r>
              <a:rPr lang="fa-IR" sz="2000" b="1" dirty="0" smtClean="0">
                <a:solidFill>
                  <a:schemeClr val="tx1"/>
                </a:solidFill>
                <a:cs typeface="B Nazanin" pitchFamily="2" charset="-78"/>
              </a:rPr>
              <a:t> </a:t>
            </a:r>
            <a:r>
              <a:rPr lang="fa-IR" sz="2000" b="1" dirty="0" smtClean="0">
                <a:solidFill>
                  <a:srgbClr val="FF0000"/>
                </a:solidFill>
                <a:cs typeface="B Nazanin" pitchFamily="2" charset="-78"/>
              </a:rPr>
              <a:t>دستگاه</a:t>
            </a:r>
            <a:r>
              <a:rPr lang="fa-IR" sz="2000" b="1" dirty="0" smtClean="0">
                <a:solidFill>
                  <a:schemeClr val="tx1"/>
                </a:solidFill>
                <a:cs typeface="B Nazanin" pitchFamily="2" charset="-78"/>
              </a:rPr>
              <a:t> ها و تجهیزات از لحاظ آماده به کار بودن </a:t>
            </a:r>
          </a:p>
          <a:p>
            <a:pPr algn="r" rtl="1"/>
            <a:r>
              <a:rPr lang="fa-IR" sz="2000" b="1" dirty="0" smtClean="0">
                <a:solidFill>
                  <a:schemeClr val="tx1"/>
                </a:solidFill>
                <a:cs typeface="B Nazanin" pitchFamily="2" charset="-78"/>
              </a:rPr>
              <a:t>بررسي مستندات </a:t>
            </a:r>
            <a:endParaRPr lang="en-US" sz="2000" dirty="0" smtClean="0">
              <a:solidFill>
                <a:schemeClr val="tx1"/>
              </a:solidFill>
              <a:cs typeface="B Nazanin" pitchFamily="2" charset="-78"/>
            </a:endParaRPr>
          </a:p>
          <a:p>
            <a:pPr lvl="0" algn="r" rtl="1">
              <a:buFont typeface="Arial" pitchFamily="34" charset="0"/>
              <a:buChar char="•"/>
            </a:pPr>
            <a:r>
              <a:rPr lang="fa-IR" sz="2000" dirty="0" smtClean="0">
                <a:solidFill>
                  <a:schemeClr val="tx1"/>
                </a:solidFill>
                <a:cs typeface="B Nazanin" pitchFamily="2" charset="-78"/>
              </a:rPr>
              <a:t>وجود و ارزيابي چک لیست کنترل وضعیت تجهیزات از نظر آماده به کار بودن تجهيزات بصورت روزانه براي هر اتاق عمل توسط رئیس اتاق عمل/مسئول شیقت / سرپرستار</a:t>
            </a:r>
            <a:endParaRPr lang="en-US" sz="2000" dirty="0" smtClean="0">
              <a:solidFill>
                <a:schemeClr val="tx1"/>
              </a:solidFill>
              <a:cs typeface="B Nazanin" pitchFamily="2" charset="-78"/>
            </a:endParaRPr>
          </a:p>
          <a:p>
            <a:pPr lvl="0" algn="r" rtl="1">
              <a:buFont typeface="Arial" pitchFamily="34" charset="0"/>
              <a:buChar char="•"/>
            </a:pPr>
            <a:r>
              <a:rPr lang="fa-IR" sz="2000" dirty="0" smtClean="0">
                <a:solidFill>
                  <a:schemeClr val="tx1"/>
                </a:solidFill>
                <a:cs typeface="B Nazanin" pitchFamily="2" charset="-78"/>
              </a:rPr>
              <a:t>وجود و ارزيابي چک لیست کنترل وضعیت دارو و ملزومات مصرفی در ابتداي هر شيفت توسط مسئولين اتاق عمل و بيهوشي   </a:t>
            </a:r>
            <a:endParaRPr lang="en-US" sz="2000" dirty="0" smtClean="0">
              <a:solidFill>
                <a:schemeClr val="tx1"/>
              </a:solidFill>
              <a:cs typeface="B Nazanin" pitchFamily="2" charset="-78"/>
            </a:endParaRPr>
          </a:p>
          <a:p>
            <a:pPr lvl="0" algn="r" rtl="1">
              <a:buFont typeface="Arial" pitchFamily="34" charset="0"/>
              <a:buChar char="•"/>
            </a:pPr>
            <a:r>
              <a:rPr lang="fa-IR" sz="2000" dirty="0" smtClean="0">
                <a:solidFill>
                  <a:schemeClr val="tx1"/>
                </a:solidFill>
                <a:cs typeface="B Nazanin" pitchFamily="2" charset="-78"/>
              </a:rPr>
              <a:t>کنترل و ثبت صحت عملکرد تجهیزات در شروع هر شیفت توسط پرستار و تکنسین/کاردان/کارشناس هوشبری، در اتاق عمل و ریکاوری</a:t>
            </a:r>
            <a:endParaRPr lang="en-US" sz="2000" dirty="0" smtClean="0">
              <a:solidFill>
                <a:schemeClr val="tx1"/>
              </a:solidFill>
              <a:cs typeface="B Nazanin" pitchFamily="2" charset="-78"/>
            </a:endParaRPr>
          </a:p>
          <a:p>
            <a:pPr lvl="0" algn="r" rtl="1">
              <a:buFont typeface="Arial" pitchFamily="34" charset="0"/>
              <a:buChar char="•"/>
            </a:pPr>
            <a:r>
              <a:rPr lang="en-US" sz="2000" dirty="0" smtClean="0">
                <a:solidFill>
                  <a:schemeClr val="tx1"/>
                </a:solidFill>
                <a:cs typeface="B Nazanin" pitchFamily="2" charset="-78"/>
              </a:rPr>
              <a:t> </a:t>
            </a:r>
            <a:r>
              <a:rPr lang="fa-IR" sz="2000" dirty="0" smtClean="0">
                <a:solidFill>
                  <a:schemeClr val="tx1"/>
                </a:solidFill>
                <a:cs typeface="B Nazanin" pitchFamily="2" charset="-78"/>
              </a:rPr>
              <a:t>کنترل دارو و ملزومات مصرفی مورد نیاز بخش قبل از شروع هر شیفت با استفاده از چک لیست با ذکر نام و سمت و تاریخ  و ساعت مسئول ارزيابي و مهر و امضاي چك ليست براي هر واحد اتاق عمل </a:t>
            </a:r>
          </a:p>
          <a:p>
            <a:pPr algn="r" rtl="1"/>
            <a:endParaRPr lang="fa-IR" sz="2000" dirty="0" smtClean="0">
              <a:solidFill>
                <a:schemeClr val="tx2">
                  <a:lumMod val="50000"/>
                </a:schemeClr>
              </a:solidFill>
              <a:cs typeface="B Nazanin" pitchFamily="2" charset="-78"/>
            </a:endParaRPr>
          </a:p>
          <a:p>
            <a:pPr algn="r" rtl="1"/>
            <a:endParaRPr lang="fa-IR" dirty="0" smtClean="0">
              <a:solidFill>
                <a:schemeClr val="tx1"/>
              </a:solidFill>
              <a:cs typeface="B Nazanin" pitchFamily="2" charset="-78"/>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
            <a:ext cx="7772400" cy="460375"/>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3">
              <a:shade val="50000"/>
            </a:schemeClr>
          </a:lnRef>
          <a:fillRef idx="1">
            <a:schemeClr val="accent3"/>
          </a:fillRef>
          <a:effectRef idx="0">
            <a:schemeClr val="accent3"/>
          </a:effectRef>
          <a:fontRef idx="minor">
            <a:schemeClr val="lt1"/>
          </a:fontRef>
        </p:style>
        <p:txBody>
          <a:bodyPr>
            <a:noAutofit/>
          </a:bodyPr>
          <a:lstStyle/>
          <a:p>
            <a:r>
              <a:rPr lang="ar-SA" sz="2000" b="1" dirty="0" smtClean="0">
                <a:latin typeface="IranNastaliq" panose="02000503000000020003" pitchFamily="2" charset="0"/>
                <a:cs typeface="+mn-cs"/>
              </a:rPr>
              <a:t>مراقبت های بیهوشی و جراحی</a:t>
            </a:r>
            <a:endParaRPr lang="fa-IR" sz="2000" b="1" dirty="0">
              <a:cs typeface="+mn-cs"/>
            </a:endParaRPr>
          </a:p>
        </p:txBody>
      </p:sp>
      <p:sp>
        <p:nvSpPr>
          <p:cNvPr id="3" name="Subtitle 2"/>
          <p:cNvSpPr>
            <a:spLocks noGrp="1"/>
          </p:cNvSpPr>
          <p:nvPr>
            <p:ph type="subTitle" idx="1"/>
          </p:nvPr>
        </p:nvSpPr>
        <p:spPr>
          <a:xfrm>
            <a:off x="228600" y="838200"/>
            <a:ext cx="8610600" cy="5715000"/>
          </a:xfr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a:normAutofit/>
          </a:bodyPr>
          <a:lstStyle/>
          <a:p>
            <a:pPr algn="r"/>
            <a:r>
              <a:rPr lang="fa-IR" sz="2000" b="1" dirty="0" smtClean="0">
                <a:solidFill>
                  <a:schemeClr val="tx1"/>
                </a:solidFill>
                <a:cs typeface="B Nazanin" pitchFamily="2" charset="-78"/>
              </a:rPr>
              <a:t>س2.بررسی و </a:t>
            </a:r>
            <a:r>
              <a:rPr lang="fa-IR" sz="2000" b="1" dirty="0" smtClean="0">
                <a:solidFill>
                  <a:srgbClr val="FF0000"/>
                </a:solidFill>
                <a:cs typeface="B Nazanin" pitchFamily="2" charset="-78"/>
              </a:rPr>
              <a:t>تایید</a:t>
            </a:r>
            <a:r>
              <a:rPr lang="fa-IR" sz="2000" b="1" dirty="0" smtClean="0">
                <a:solidFill>
                  <a:schemeClr val="tx1"/>
                </a:solidFill>
                <a:cs typeface="B Nazanin" pitchFamily="2" charset="-78"/>
              </a:rPr>
              <a:t> موارد فوق توسط </a:t>
            </a:r>
            <a:r>
              <a:rPr lang="fa-IR" sz="2000" b="1" dirty="0" smtClean="0">
                <a:solidFill>
                  <a:srgbClr val="FF0000"/>
                </a:solidFill>
                <a:cs typeface="B Nazanin" pitchFamily="2" charset="-78"/>
              </a:rPr>
              <a:t>متخصص</a:t>
            </a:r>
            <a:r>
              <a:rPr lang="fa-IR" sz="2000" b="1" dirty="0" smtClean="0">
                <a:solidFill>
                  <a:schemeClr val="tx1"/>
                </a:solidFill>
                <a:cs typeface="B Nazanin" pitchFamily="2" charset="-78"/>
              </a:rPr>
              <a:t> </a:t>
            </a:r>
            <a:r>
              <a:rPr lang="fa-IR" sz="2000" b="1" dirty="0" smtClean="0">
                <a:solidFill>
                  <a:srgbClr val="FF0000"/>
                </a:solidFill>
                <a:cs typeface="B Nazanin" pitchFamily="2" charset="-78"/>
              </a:rPr>
              <a:t>بیهوشی</a:t>
            </a:r>
            <a:r>
              <a:rPr lang="fa-IR" sz="2000" b="1" dirty="0" smtClean="0">
                <a:solidFill>
                  <a:schemeClr val="tx1"/>
                </a:solidFill>
                <a:cs typeface="B Nazanin" pitchFamily="2" charset="-78"/>
              </a:rPr>
              <a:t> قبل از القای بیهوشی </a:t>
            </a:r>
          </a:p>
          <a:p>
            <a:pPr algn="r" rtl="1"/>
            <a:r>
              <a:rPr lang="fa-IR" sz="2000" b="1" dirty="0" smtClean="0">
                <a:solidFill>
                  <a:schemeClr val="tx1"/>
                </a:solidFill>
                <a:cs typeface="B Nazanin" pitchFamily="2" charset="-78"/>
              </a:rPr>
              <a:t>مشاهده</a:t>
            </a:r>
            <a:endParaRPr lang="en-US" sz="2000" dirty="0" smtClean="0">
              <a:solidFill>
                <a:schemeClr val="tx1"/>
              </a:solidFill>
              <a:cs typeface="B Nazanin" pitchFamily="2" charset="-78"/>
            </a:endParaRPr>
          </a:p>
          <a:p>
            <a:pPr lvl="0" algn="r" rtl="1">
              <a:buFont typeface="Arial" pitchFamily="34" charset="0"/>
              <a:buChar char="•"/>
            </a:pPr>
            <a:r>
              <a:rPr lang="fa-IR" sz="2000" dirty="0" smtClean="0">
                <a:solidFill>
                  <a:schemeClr val="tx1"/>
                </a:solidFill>
                <a:cs typeface="B Nazanin" pitchFamily="2" charset="-78"/>
              </a:rPr>
              <a:t>ارزیابی تجهیزات، دستگاه بیهوشی و اتصالات و گازهای طبی پیش از القای بیهوشی توسط تکنسین/کاردان/کارشناس؛ هوشبری/اتاق عمل برای هر بیمار  قبل از شروع بيهوشي  توسط كارشناس بيهوشي در حضور ساير كاركنان ومتخصص بيهوشي </a:t>
            </a:r>
            <a:endParaRPr lang="en-US" sz="2000" dirty="0" smtClean="0">
              <a:solidFill>
                <a:schemeClr val="tx1"/>
              </a:solidFill>
              <a:cs typeface="B Nazanin" pitchFamily="2" charset="-78"/>
            </a:endParaRPr>
          </a:p>
          <a:p>
            <a:pPr lvl="0" algn="r" rtl="1">
              <a:buFont typeface="Arial" pitchFamily="34" charset="0"/>
              <a:buChar char="•"/>
            </a:pPr>
            <a:r>
              <a:rPr lang="fa-IR" sz="2000" dirty="0" smtClean="0">
                <a:solidFill>
                  <a:schemeClr val="tx1"/>
                </a:solidFill>
                <a:cs typeface="B Nazanin" pitchFamily="2" charset="-78"/>
              </a:rPr>
              <a:t>بررسی و تایید ارزیابی تکنسین/کاردان/کارشناس؛ هوشبری/اتاق عمل در خصوص  تجهیزات، دستگاه بیهوشی و اتصالات و گازهای طبی پیش از القای بیهوشی برای هر بیمار توسط متخصص بیهوشی در زمان قبل از شروع عمل جراحي </a:t>
            </a:r>
            <a:endParaRPr lang="en-US" sz="2000" dirty="0" smtClean="0">
              <a:solidFill>
                <a:schemeClr val="tx1"/>
              </a:solidFill>
              <a:cs typeface="B Nazanin" pitchFamily="2" charset="-78"/>
            </a:endParaRPr>
          </a:p>
          <a:p>
            <a:pPr lvl="0" algn="r" rtl="1"/>
            <a:r>
              <a:rPr lang="fa-IR" sz="2000" b="1" dirty="0" smtClean="0">
                <a:solidFill>
                  <a:schemeClr val="tx1"/>
                </a:solidFill>
                <a:cs typeface="B Nazanin" pitchFamily="2" charset="-78"/>
              </a:rPr>
              <a:t>مصاحبه</a:t>
            </a:r>
            <a:endParaRPr lang="en-US" sz="2000" dirty="0" smtClean="0">
              <a:solidFill>
                <a:schemeClr val="tx1"/>
              </a:solidFill>
              <a:cs typeface="B Nazanin" pitchFamily="2" charset="-78"/>
            </a:endParaRPr>
          </a:p>
          <a:p>
            <a:pPr lvl="0" algn="r" rtl="1">
              <a:buFont typeface="Arial" pitchFamily="34" charset="0"/>
              <a:buChar char="•"/>
            </a:pPr>
            <a:r>
              <a:rPr lang="fa-IR" sz="2000" dirty="0" smtClean="0">
                <a:solidFill>
                  <a:schemeClr val="tx1"/>
                </a:solidFill>
                <a:cs typeface="B Nazanin" pitchFamily="2" charset="-78"/>
              </a:rPr>
              <a:t>نحوه عملكرد كاردان و كارشناس بيهوشي در خصوص ارزيابي تجهيزات حياتي بيمار </a:t>
            </a:r>
            <a:endParaRPr lang="en-US" sz="2000" dirty="0" smtClean="0">
              <a:solidFill>
                <a:schemeClr val="tx1"/>
              </a:solidFill>
              <a:cs typeface="B Nazanin" pitchFamily="2" charset="-78"/>
            </a:endParaRPr>
          </a:p>
          <a:p>
            <a:pPr lvl="0" algn="r" rtl="1">
              <a:buFont typeface="Arial" pitchFamily="34" charset="0"/>
              <a:buChar char="•"/>
            </a:pPr>
            <a:r>
              <a:rPr lang="fa-IR" sz="2000" dirty="0" smtClean="0">
                <a:solidFill>
                  <a:schemeClr val="tx1"/>
                </a:solidFill>
                <a:cs typeface="B Nazanin" pitchFamily="2" charset="-78"/>
              </a:rPr>
              <a:t>آموزش و آگاهي پرسنل در خصوص نحوه ارزيابي تجهيزات قبل از شروع بيهوشي </a:t>
            </a:r>
          </a:p>
          <a:p>
            <a:pPr algn="r" rtl="1"/>
            <a:endParaRPr lang="fa-IR" sz="2000" dirty="0" smtClean="0">
              <a:solidFill>
                <a:schemeClr val="tx2">
                  <a:lumMod val="50000"/>
                </a:schemeClr>
              </a:solidFill>
              <a:cs typeface="B Nazanin" pitchFamily="2" charset="-78"/>
            </a:endParaRPr>
          </a:p>
          <a:p>
            <a:pPr algn="r" rtl="1"/>
            <a:endParaRPr lang="fa-IR" dirty="0" smtClean="0">
              <a:solidFill>
                <a:schemeClr val="tx1"/>
              </a:solidFill>
              <a:cs typeface="B Nazanin" pitchFamily="2" charset="-78"/>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
            <a:ext cx="7772400" cy="460375"/>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3">
              <a:shade val="50000"/>
            </a:schemeClr>
          </a:lnRef>
          <a:fillRef idx="1">
            <a:schemeClr val="accent3"/>
          </a:fillRef>
          <a:effectRef idx="0">
            <a:schemeClr val="accent3"/>
          </a:effectRef>
          <a:fontRef idx="minor">
            <a:schemeClr val="lt1"/>
          </a:fontRef>
        </p:style>
        <p:txBody>
          <a:bodyPr>
            <a:noAutofit/>
          </a:bodyPr>
          <a:lstStyle/>
          <a:p>
            <a:r>
              <a:rPr lang="ar-SA" sz="2000" b="1" dirty="0" smtClean="0">
                <a:latin typeface="IranNastaliq" panose="02000503000000020003" pitchFamily="2" charset="0"/>
                <a:cs typeface="+mn-cs"/>
              </a:rPr>
              <a:t>مراقبت های بیهوشی و جراحی</a:t>
            </a:r>
            <a:endParaRPr lang="fa-IR" sz="2000" b="1" dirty="0">
              <a:cs typeface="+mn-cs"/>
            </a:endParaRPr>
          </a:p>
        </p:txBody>
      </p:sp>
      <p:sp>
        <p:nvSpPr>
          <p:cNvPr id="3" name="Subtitle 2"/>
          <p:cNvSpPr>
            <a:spLocks noGrp="1"/>
          </p:cNvSpPr>
          <p:nvPr>
            <p:ph type="subTitle" idx="1"/>
          </p:nvPr>
        </p:nvSpPr>
        <p:spPr>
          <a:xfrm>
            <a:off x="228600" y="838200"/>
            <a:ext cx="8610600" cy="5715000"/>
          </a:xfr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a:normAutofit fontScale="85000" lnSpcReduction="20000"/>
          </a:bodyPr>
          <a:lstStyle/>
          <a:p>
            <a:pPr algn="r" rtl="1"/>
            <a:r>
              <a:rPr lang="fa-IR" dirty="0" smtClean="0">
                <a:solidFill>
                  <a:schemeClr val="tx1"/>
                </a:solidFill>
                <a:cs typeface="B Nazanin" pitchFamily="2" charset="-78"/>
              </a:rPr>
              <a:t>سنجه 2</a:t>
            </a:r>
          </a:p>
          <a:p>
            <a:pPr algn="r" rtl="1">
              <a:buFont typeface="Arial" pitchFamily="34" charset="0"/>
              <a:buChar char="•"/>
            </a:pPr>
            <a:r>
              <a:rPr lang="fa-IR" dirty="0" smtClean="0">
                <a:solidFill>
                  <a:schemeClr val="tx1"/>
                </a:solidFill>
                <a:cs typeface="B Nazanin" pitchFamily="2" charset="-78"/>
              </a:rPr>
              <a:t>اولويت </a:t>
            </a:r>
            <a:r>
              <a:rPr lang="fa-IR" dirty="0" smtClean="0">
                <a:solidFill>
                  <a:schemeClr val="tx1"/>
                </a:solidFill>
                <a:cs typeface="B Nazanin" pitchFamily="2" charset="-78"/>
              </a:rPr>
              <a:t>بندي بيماران بر اساس موقعيتهاي اورژانسی، پرخطر، عفونی بودن و آسیب پذیری(دفتر ثبت اعمال جراحي/پرونده بيماران مذكور برگه بيهوشي و شرح عمل اتاق عمل)</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بررسی سوابق پذیرش بیماران اورژانس از زمان ثبت دستور جراحی تا زمان انجام جراحی و لیست اعمال جراحی و اولویت بندي و نوبت دهي واقعی  اعمال جراحی در بيمارستان.</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اولويت ورورد بيماران پرخطر و آسيب پذير به اتاق عمل در بررسي مستندات پرونده بيماران و دفتر ثبت اعمال جراحي</a:t>
            </a:r>
            <a:r>
              <a:rPr lang="fa-IR" b="1" dirty="0" smtClean="0">
                <a:solidFill>
                  <a:schemeClr val="tx1"/>
                </a:solidFill>
                <a:cs typeface="B Nazanin" pitchFamily="2" charset="-78"/>
              </a:rPr>
              <a:t> </a:t>
            </a:r>
            <a:endParaRPr lang="en-US" dirty="0" smtClean="0">
              <a:solidFill>
                <a:schemeClr val="tx1"/>
              </a:solidFill>
              <a:cs typeface="B Nazanin" pitchFamily="2" charset="-78"/>
            </a:endParaRPr>
          </a:p>
          <a:p>
            <a:pPr algn="r" rtl="1">
              <a:buFont typeface="Arial" pitchFamily="34" charset="0"/>
              <a:buChar char="•"/>
            </a:pPr>
            <a:r>
              <a:rPr lang="fa-IR" b="1" dirty="0" smtClean="0">
                <a:solidFill>
                  <a:schemeClr val="tx1"/>
                </a:solidFill>
                <a:cs typeface="B Nazanin" pitchFamily="2" charset="-78"/>
              </a:rPr>
              <a:t>مصاحبه با پزشك پرستار و كارشناس و كاردان اتاق عمل و هوشبري</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اورژانسی، پرخطر، عفونی بودن و آسیب پذیری در اتاق عمل تعريف شده و همه تيم درماني اتاق عمل شامل پزشك/پرستار و كارشناس و كاردان اتاق عمل و هوشبري آگاه هستند.</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نوبت دهی به بیماران عفونی برای عمل جراحی مشخص و همه كاركنان بخشهاي اتاق عمل و جراحي از آن آگاهي دارند.</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انجام اعمال جراحی الکتیو بیماران پر خطر در نوبت کاری صبح انجام شود.</a:t>
            </a:r>
            <a:endParaRPr lang="en-US" dirty="0" smtClean="0">
              <a:solidFill>
                <a:schemeClr val="tx1"/>
              </a:solidFill>
              <a:cs typeface="B Nazanin" pitchFamily="2" charset="-78"/>
            </a:endParaRPr>
          </a:p>
          <a:p>
            <a:pPr algn="r" rtl="1">
              <a:buFont typeface="Arial" pitchFamily="34" charset="0"/>
              <a:buChar char="•"/>
            </a:pPr>
            <a:r>
              <a:rPr lang="fa-IR" b="1" dirty="0" smtClean="0">
                <a:solidFill>
                  <a:schemeClr val="tx1"/>
                </a:solidFill>
                <a:cs typeface="B Nazanin" pitchFamily="2" charset="-78"/>
              </a:rPr>
              <a:t>چالش:</a:t>
            </a:r>
            <a:r>
              <a:rPr lang="fa-IR" dirty="0" smtClean="0">
                <a:solidFill>
                  <a:schemeClr val="tx1"/>
                </a:solidFill>
                <a:cs typeface="B Nazanin" pitchFamily="2" charset="-78"/>
              </a:rPr>
              <a:t> امكان استفاده از ظرفيت كليه اتاقهاي عمل جهت انجام الكتيو و نداشتن مديريت براي بيماران اورژانس در اين شرايط </a:t>
            </a:r>
          </a:p>
          <a:p>
            <a:endParaRPr lang="fa-I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
            <a:ext cx="7772400" cy="460375"/>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3">
              <a:shade val="50000"/>
            </a:schemeClr>
          </a:lnRef>
          <a:fillRef idx="1">
            <a:schemeClr val="accent3"/>
          </a:fillRef>
          <a:effectRef idx="0">
            <a:schemeClr val="accent3"/>
          </a:effectRef>
          <a:fontRef idx="minor">
            <a:schemeClr val="lt1"/>
          </a:fontRef>
        </p:style>
        <p:txBody>
          <a:bodyPr>
            <a:noAutofit/>
          </a:bodyPr>
          <a:lstStyle/>
          <a:p>
            <a:r>
              <a:rPr lang="ar-SA" sz="2000" b="1" dirty="0" smtClean="0">
                <a:latin typeface="IranNastaliq" panose="02000503000000020003" pitchFamily="2" charset="0"/>
                <a:cs typeface="+mn-cs"/>
              </a:rPr>
              <a:t>مراقبت های بیهوشی و جراحی</a:t>
            </a:r>
            <a:endParaRPr lang="fa-IR" sz="2000" b="1" dirty="0">
              <a:cs typeface="+mn-cs"/>
            </a:endParaRPr>
          </a:p>
        </p:txBody>
      </p:sp>
      <p:sp>
        <p:nvSpPr>
          <p:cNvPr id="3" name="Subtitle 2"/>
          <p:cNvSpPr>
            <a:spLocks noGrp="1"/>
          </p:cNvSpPr>
          <p:nvPr>
            <p:ph type="subTitle" idx="1"/>
          </p:nvPr>
        </p:nvSpPr>
        <p:spPr>
          <a:xfrm>
            <a:off x="228600" y="838200"/>
            <a:ext cx="8610600" cy="5715000"/>
          </a:xfr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a:normAutofit fontScale="70000" lnSpcReduction="20000"/>
          </a:bodyPr>
          <a:lstStyle/>
          <a:p>
            <a:pPr algn="r" rtl="1"/>
            <a:r>
              <a:rPr lang="fa-IR" b="1" dirty="0" smtClean="0">
                <a:solidFill>
                  <a:schemeClr val="tx1"/>
                </a:solidFill>
                <a:cs typeface="B Nazanin" panose="00000400000000000000" pitchFamily="2" charset="-78"/>
              </a:rPr>
              <a:t>س3.ارزیابی </a:t>
            </a:r>
            <a:r>
              <a:rPr lang="fa-IR" b="1" dirty="0" smtClean="0">
                <a:solidFill>
                  <a:srgbClr val="FF0000"/>
                </a:solidFill>
                <a:cs typeface="B Nazanin" panose="00000400000000000000" pitchFamily="2" charset="-78"/>
              </a:rPr>
              <a:t>آمادگی</a:t>
            </a:r>
            <a:r>
              <a:rPr lang="fa-IR" b="1" dirty="0" smtClean="0">
                <a:solidFill>
                  <a:schemeClr val="tx1"/>
                </a:solidFill>
                <a:cs typeface="B Nazanin" panose="00000400000000000000" pitchFamily="2" charset="-78"/>
              </a:rPr>
              <a:t> بیماران قبل از ورود به اتاق عمل </a:t>
            </a:r>
            <a:endParaRPr lang="fa-IR" b="1" dirty="0" smtClean="0">
              <a:solidFill>
                <a:schemeClr val="tx1"/>
              </a:solidFill>
              <a:cs typeface="B Nazanin" panose="00000400000000000000" pitchFamily="2" charset="-78"/>
            </a:endParaRPr>
          </a:p>
          <a:p>
            <a:pPr algn="r" rtl="1">
              <a:buFont typeface="Arial" pitchFamily="34" charset="0"/>
              <a:buChar char="•"/>
            </a:pPr>
            <a:r>
              <a:rPr lang="fa-IR" dirty="0" smtClean="0">
                <a:solidFill>
                  <a:schemeClr val="tx1"/>
                </a:solidFill>
                <a:cs typeface="B Nazanin" pitchFamily="2" charset="-78"/>
              </a:rPr>
              <a:t>كليه آمادگیهاي بیماران قبل از  ورود به اتاق عمل ارزیابی شده وهیچ یک از بیماران برای اطمینان از آمادگیهاي لازم در اتاق عمل منتظر نمی </a:t>
            </a:r>
            <a:r>
              <a:rPr lang="fa-IR" dirty="0" smtClean="0">
                <a:solidFill>
                  <a:schemeClr val="tx1"/>
                </a:solidFill>
                <a:cs typeface="B Nazanin" pitchFamily="2" charset="-78"/>
              </a:rPr>
              <a:t>مانند.به استثناي موارد اورژانس</a:t>
            </a:r>
            <a:endParaRPr lang="en-US" dirty="0" smtClean="0">
              <a:solidFill>
                <a:schemeClr val="tx1"/>
              </a:solidFill>
              <a:cs typeface="B Nazanin" pitchFamily="2" charset="-78"/>
            </a:endParaRPr>
          </a:p>
          <a:p>
            <a:pPr algn="r" rtl="1">
              <a:buFont typeface="Arial" pitchFamily="34" charset="0"/>
              <a:buChar char="•"/>
            </a:pPr>
            <a:r>
              <a:rPr lang="fa-IR" dirty="0" smtClean="0">
                <a:solidFill>
                  <a:schemeClr val="tx1"/>
                </a:solidFill>
                <a:cs typeface="B Nazanin" pitchFamily="2" charset="-78"/>
              </a:rPr>
              <a:t>شاخص </a:t>
            </a:r>
            <a:r>
              <a:rPr lang="fa-IR" dirty="0" smtClean="0">
                <a:solidFill>
                  <a:schemeClr val="tx1"/>
                </a:solidFill>
                <a:cs typeface="B Nazanin" pitchFamily="2" charset="-78"/>
              </a:rPr>
              <a:t>كنسلي بيماران در اتاق عمل بررسي شده و اقدامات مداخله اي لازم انجام شده است</a:t>
            </a:r>
            <a:r>
              <a:rPr lang="fa-IR" dirty="0" smtClean="0">
                <a:solidFill>
                  <a:schemeClr val="tx1"/>
                </a:solidFill>
                <a:cs typeface="B Nazanin" pitchFamily="2" charset="-78"/>
              </a:rPr>
              <a:t>.</a:t>
            </a:r>
          </a:p>
          <a:p>
            <a:pPr algn="r" rtl="1"/>
            <a:r>
              <a:rPr lang="fa-IR" b="1" dirty="0" smtClean="0">
                <a:solidFill>
                  <a:schemeClr val="tx1"/>
                </a:solidFill>
                <a:cs typeface="B Nazanin" pitchFamily="2" charset="-78"/>
              </a:rPr>
              <a:t>بررسي مستند</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بررسی سوابق پذیرش بیماران الكتيو از زمان ثبت دستور جراحی تا زمان انجام جراحی و لیست اعمال جراحی و اولویت بندي و نوبت دهي واقعی اعمال جراحی در بيمارستان.</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اولويت ورورد بيماران اورژانسي به اتاق عمل در بررسي مستندات پرونده بيماران و دفتر ثبت اعمال جراحي</a:t>
            </a:r>
            <a:r>
              <a:rPr lang="fa-IR" b="1" dirty="0" smtClean="0">
                <a:solidFill>
                  <a:schemeClr val="tx1"/>
                </a:solidFill>
                <a:cs typeface="B Nazanin" pitchFamily="2" charset="-78"/>
              </a:rPr>
              <a:t> </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ارزيابي شاخصهاي كنسلي بيماران در اتاق عمل و روند بهبود شاخصها</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عدم انتظار بیماران جهت انجام آزمایش،تصویر برداری، مدت ناشتایی، مشاوره و یا هر اقدام تشخیصی لازم در اتاق عمل با بررسي مدت زمان پذيرش بيماران در بخش و انجام عمل جراحي</a:t>
            </a:r>
            <a:endParaRPr lang="en-US" dirty="0" smtClean="0">
              <a:solidFill>
                <a:schemeClr val="tx1"/>
              </a:solidFill>
              <a:cs typeface="B Nazanin" pitchFamily="2" charset="-78"/>
            </a:endParaRPr>
          </a:p>
          <a:p>
            <a:pPr algn="r" rtl="1"/>
            <a:r>
              <a:rPr lang="fa-IR" b="1" dirty="0" smtClean="0">
                <a:solidFill>
                  <a:schemeClr val="tx1"/>
                </a:solidFill>
                <a:cs typeface="B Nazanin" pitchFamily="2" charset="-78"/>
              </a:rPr>
              <a:t>مصاحبه با پزشك وپرستار بخشهاي اورژانس وجراحي ، پزشك و پرستار كارشناس و كاردان اتاق عمل و هوشبري</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نحوه برنامه ریزی جهت آمادگی های لازم برای بیماران غیر اورژانسی قبل از ورود بيمار به اتاق عمل در بخش </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نحوه ارزيابي آمادگي بيماران در هنگام پذيرش بيمار به اتاق عمل </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نوبت دهی به بیماران اورژانسي برای عمل جراحی مشخص و همه كاركنان بخشهاي اتاق عمل و جراحي از آن آگاهي دارند</a:t>
            </a:r>
            <a:r>
              <a:rPr lang="fa-IR" dirty="0" smtClean="0">
                <a:solidFill>
                  <a:schemeClr val="tx1"/>
                </a:solidFill>
                <a:cs typeface="B Nazanin" pitchFamily="2" charset="-78"/>
              </a:rPr>
              <a:t>.</a:t>
            </a:r>
            <a:endParaRPr lang="en-US" dirty="0" smtClean="0">
              <a:solidFill>
                <a:schemeClr val="tx1"/>
              </a:solidFill>
              <a:cs typeface="B Nazanin" pitchFamily="2" charset="-78"/>
            </a:endParaRPr>
          </a:p>
          <a:p>
            <a:endParaRPr lang="fa-I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
            <a:ext cx="7772400" cy="460375"/>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3">
              <a:shade val="50000"/>
            </a:schemeClr>
          </a:lnRef>
          <a:fillRef idx="1">
            <a:schemeClr val="accent3"/>
          </a:fillRef>
          <a:effectRef idx="0">
            <a:schemeClr val="accent3"/>
          </a:effectRef>
          <a:fontRef idx="minor">
            <a:schemeClr val="lt1"/>
          </a:fontRef>
        </p:style>
        <p:txBody>
          <a:bodyPr>
            <a:noAutofit/>
          </a:bodyPr>
          <a:lstStyle/>
          <a:p>
            <a:r>
              <a:rPr lang="ar-SA" sz="2000" b="1" dirty="0" smtClean="0">
                <a:latin typeface="IranNastaliq" panose="02000503000000020003" pitchFamily="2" charset="0"/>
                <a:cs typeface="+mn-cs"/>
              </a:rPr>
              <a:t>مراقبت های بیهوشی و جراحی</a:t>
            </a:r>
            <a:endParaRPr lang="fa-IR" sz="2000" b="1" dirty="0">
              <a:cs typeface="+mn-cs"/>
            </a:endParaRPr>
          </a:p>
        </p:txBody>
      </p:sp>
      <p:sp>
        <p:nvSpPr>
          <p:cNvPr id="3" name="Subtitle 2"/>
          <p:cNvSpPr>
            <a:spLocks noGrp="1"/>
          </p:cNvSpPr>
          <p:nvPr>
            <p:ph type="subTitle" idx="1"/>
          </p:nvPr>
        </p:nvSpPr>
        <p:spPr>
          <a:xfrm>
            <a:off x="228600" y="838200"/>
            <a:ext cx="8610600" cy="5715000"/>
          </a:xfr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a:normAutofit fontScale="70000" lnSpcReduction="20000"/>
          </a:bodyPr>
          <a:lstStyle/>
          <a:p>
            <a:pPr algn="r" rtl="1"/>
            <a:r>
              <a:rPr lang="fa-IR" b="1" dirty="0" smtClean="0">
                <a:solidFill>
                  <a:schemeClr val="tx1"/>
                </a:solidFill>
                <a:cs typeface="B Nazanin" panose="00000400000000000000" pitchFamily="2" charset="-78"/>
              </a:rPr>
              <a:t>س4.فعالیت متخصصان بیهوشی جهت ارائه خدمات به اتاق عمل </a:t>
            </a:r>
            <a:r>
              <a:rPr lang="fa-IR" b="1" dirty="0" smtClean="0">
                <a:solidFill>
                  <a:srgbClr val="FF0000"/>
                </a:solidFill>
                <a:cs typeface="B Nazanin" panose="00000400000000000000" pitchFamily="2" charset="-78"/>
              </a:rPr>
              <a:t>صرفا</a:t>
            </a:r>
            <a:r>
              <a:rPr lang="fa-IR" b="1" dirty="0" smtClean="0">
                <a:solidFill>
                  <a:schemeClr val="tx1"/>
                </a:solidFill>
                <a:cs typeface="B Nazanin" panose="00000400000000000000" pitchFamily="2" charset="-78"/>
              </a:rPr>
              <a:t> </a:t>
            </a:r>
            <a:r>
              <a:rPr lang="fa-IR" b="1" dirty="0" smtClean="0">
                <a:solidFill>
                  <a:srgbClr val="FF0000"/>
                </a:solidFill>
                <a:cs typeface="B Nazanin" panose="00000400000000000000" pitchFamily="2" charset="-78"/>
              </a:rPr>
              <a:t>در</a:t>
            </a:r>
            <a:r>
              <a:rPr lang="fa-IR" b="1" dirty="0" smtClean="0">
                <a:solidFill>
                  <a:schemeClr val="tx1"/>
                </a:solidFill>
                <a:cs typeface="B Nazanin" panose="00000400000000000000" pitchFamily="2" charset="-78"/>
              </a:rPr>
              <a:t> </a:t>
            </a:r>
            <a:r>
              <a:rPr lang="fa-IR" b="1" dirty="0" smtClean="0">
                <a:solidFill>
                  <a:srgbClr val="FF0000"/>
                </a:solidFill>
                <a:cs typeface="B Nazanin" panose="00000400000000000000" pitchFamily="2" charset="-78"/>
              </a:rPr>
              <a:t>اتاق</a:t>
            </a:r>
            <a:r>
              <a:rPr lang="fa-IR" b="1" dirty="0" smtClean="0">
                <a:solidFill>
                  <a:schemeClr val="tx1"/>
                </a:solidFill>
                <a:cs typeface="B Nazanin" panose="00000400000000000000" pitchFamily="2" charset="-78"/>
              </a:rPr>
              <a:t> </a:t>
            </a:r>
            <a:r>
              <a:rPr lang="fa-IR" b="1" dirty="0" smtClean="0">
                <a:solidFill>
                  <a:srgbClr val="FF0000"/>
                </a:solidFill>
                <a:cs typeface="B Nazanin" panose="00000400000000000000" pitchFamily="2" charset="-78"/>
              </a:rPr>
              <a:t>عمل </a:t>
            </a:r>
            <a:endParaRPr lang="fa-IR" b="1" dirty="0" smtClean="0">
              <a:solidFill>
                <a:srgbClr val="FF0000"/>
              </a:solidFill>
              <a:cs typeface="B Nazanin" panose="00000400000000000000" pitchFamily="2" charset="-78"/>
            </a:endParaRPr>
          </a:p>
          <a:p>
            <a:pPr algn="r" rtl="1"/>
            <a:r>
              <a:rPr lang="fa-IR" b="1" dirty="0" smtClean="0">
                <a:solidFill>
                  <a:schemeClr val="tx1"/>
                </a:solidFill>
                <a:cs typeface="B Nazanin" pitchFamily="2" charset="-78"/>
              </a:rPr>
              <a:t>شواهد</a:t>
            </a:r>
            <a:r>
              <a:rPr lang="fa-IR" dirty="0" smtClean="0">
                <a:solidFill>
                  <a:schemeClr val="tx1"/>
                </a:solidFill>
                <a:cs typeface="B Nazanin" pitchFamily="2" charset="-78"/>
              </a:rPr>
              <a:t> :</a:t>
            </a:r>
            <a:endParaRPr lang="en-US" dirty="0" smtClean="0">
              <a:solidFill>
                <a:schemeClr val="tx1"/>
              </a:solidFill>
              <a:cs typeface="B Nazanin" pitchFamily="2" charset="-78"/>
            </a:endParaRPr>
          </a:p>
          <a:p>
            <a:pPr algn="r">
              <a:buFont typeface="Arial" pitchFamily="34" charset="0"/>
              <a:buChar char="•"/>
            </a:pPr>
            <a:r>
              <a:rPr lang="fa-IR" dirty="0" smtClean="0">
                <a:solidFill>
                  <a:schemeClr val="tx1"/>
                </a:solidFill>
                <a:cs typeface="B Nazanin" pitchFamily="2" charset="-78"/>
              </a:rPr>
              <a:t>حضور </a:t>
            </a:r>
            <a:r>
              <a:rPr lang="fa-IR" dirty="0" smtClean="0">
                <a:solidFill>
                  <a:schemeClr val="tx1"/>
                </a:solidFill>
                <a:cs typeface="B Nazanin" pitchFamily="2" charset="-78"/>
              </a:rPr>
              <a:t>تمام وقت متخصصين بيهوشي طبق برنامه مقيمي در بيمارستان طبق گزارشات سوپروايزر شيفتهاي مختلف بيمارستان و همچنين ساعات ثبت حضور متخصصين در </a:t>
            </a:r>
            <a:r>
              <a:rPr lang="fa-IR" dirty="0" smtClean="0">
                <a:solidFill>
                  <a:schemeClr val="tx1"/>
                </a:solidFill>
                <a:cs typeface="B Nazanin" pitchFamily="2" charset="-78"/>
              </a:rPr>
              <a:t>بيمارستان</a:t>
            </a:r>
          </a:p>
          <a:p>
            <a:pPr algn="r" rtl="1"/>
            <a:r>
              <a:rPr lang="fa-IR" b="1" dirty="0" smtClean="0">
                <a:solidFill>
                  <a:schemeClr val="tx1"/>
                </a:solidFill>
                <a:cs typeface="B Nazanin" pitchFamily="2" charset="-78"/>
              </a:rPr>
              <a:t>بررسي مستند</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وجود برنامه حضور متخصصين در اتاق عمل</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تطبيق برنامه با متخصصين اتاق عمل در دفتر ثبت اعمال جراحي و پرونده بيماران </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حضور پزشکان متخصص مقیم طبق برنامه تنظیمی با ارزيابي دفتر گزارش سوپروايزر ، دفتر ثبت اعمال جراحي و پرونده بيماران</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اولويت ورورد بيماران اورژانسي به اتاق عمل در بررسي مستندات پرونده بيماران و دفتر ثبت اعمال جراحي</a:t>
            </a:r>
            <a:r>
              <a:rPr lang="fa-IR" b="1" dirty="0" smtClean="0">
                <a:solidFill>
                  <a:schemeClr val="tx1"/>
                </a:solidFill>
                <a:cs typeface="B Nazanin" pitchFamily="2" charset="-78"/>
              </a:rPr>
              <a:t> </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عدم انتظار بیماران جهت حضور پزشك متخصص مقيم در اتاق عمل</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ثبت دستور ترخيص بيمار از ريكاوري توسط متخصص بيهوشي </a:t>
            </a:r>
            <a:endParaRPr lang="en-US" dirty="0" smtClean="0">
              <a:solidFill>
                <a:schemeClr val="tx1"/>
              </a:solidFill>
              <a:cs typeface="B Nazanin" pitchFamily="2" charset="-78"/>
            </a:endParaRPr>
          </a:p>
          <a:p>
            <a:pPr algn="r" rtl="1"/>
            <a:r>
              <a:rPr lang="fa-IR" b="1" dirty="0" smtClean="0">
                <a:solidFill>
                  <a:schemeClr val="tx1"/>
                </a:solidFill>
                <a:cs typeface="B Nazanin" pitchFamily="2" charset="-78"/>
              </a:rPr>
              <a:t>مصاحبه با پزشك وپرستار بخشهاي اورژانس وجراحي ، پزشك و پرستار كارشناس و كاردان اتاق عمل و هوشبري</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نحوه حضور پزشکان متخصص مقیم طبق برنامه تنظیمی</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حضور متخصصين در اتاق عمل تا پايان عمل جراحي و خروج بيمار از اتاق عمل </a:t>
            </a:r>
            <a:endParaRPr lang="en-US" dirty="0" smtClean="0">
              <a:solidFill>
                <a:schemeClr val="tx1"/>
              </a:solidFill>
              <a:cs typeface="B Nazanin" pitchFamily="2" charset="-78"/>
            </a:endParaRPr>
          </a:p>
          <a:p>
            <a:pPr algn="r" rtl="1"/>
            <a:r>
              <a:rPr lang="fa-IR" b="1" dirty="0" smtClean="0">
                <a:solidFill>
                  <a:schemeClr val="tx1"/>
                </a:solidFill>
                <a:cs typeface="B Nazanin" pitchFamily="2" charset="-78"/>
              </a:rPr>
              <a:t>مشاهده</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حضور پزشکان متخصص مقیم تا پایان عمل جراحی و خروج بیمار از اتاق عمل</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بررسي حضور پزشك مقيم در اتاق عمل و بخشها و وجود اتاق پزشك مقيم در بخشهاي مرتبط </a:t>
            </a:r>
            <a:endParaRPr lang="en-US" dirty="0" smtClean="0">
              <a:solidFill>
                <a:schemeClr val="tx1"/>
              </a:solidFill>
              <a:cs typeface="B Nazanin" pitchFamily="2" charset="-78"/>
            </a:endParaRPr>
          </a:p>
          <a:p>
            <a:pPr algn="r"/>
            <a:endParaRPr lang="fa-I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
            <a:ext cx="7772400" cy="460375"/>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3">
              <a:shade val="50000"/>
            </a:schemeClr>
          </a:lnRef>
          <a:fillRef idx="1">
            <a:schemeClr val="accent3"/>
          </a:fillRef>
          <a:effectRef idx="0">
            <a:schemeClr val="accent3"/>
          </a:effectRef>
          <a:fontRef idx="minor">
            <a:schemeClr val="lt1"/>
          </a:fontRef>
        </p:style>
        <p:txBody>
          <a:bodyPr>
            <a:noAutofit/>
          </a:bodyPr>
          <a:lstStyle/>
          <a:p>
            <a:r>
              <a:rPr lang="ar-SA" sz="2000" b="1" dirty="0" smtClean="0">
                <a:latin typeface="IranNastaliq" panose="02000503000000020003" pitchFamily="2" charset="0"/>
                <a:cs typeface="+mn-cs"/>
              </a:rPr>
              <a:t>مراقبت های بیهوشی و جراحی</a:t>
            </a:r>
            <a:endParaRPr lang="fa-IR" sz="2000" b="1" dirty="0">
              <a:cs typeface="+mn-cs"/>
            </a:endParaRPr>
          </a:p>
        </p:txBody>
      </p:sp>
      <p:sp>
        <p:nvSpPr>
          <p:cNvPr id="3" name="Subtitle 2"/>
          <p:cNvSpPr>
            <a:spLocks noGrp="1"/>
          </p:cNvSpPr>
          <p:nvPr>
            <p:ph type="subTitle" idx="1"/>
          </p:nvPr>
        </p:nvSpPr>
        <p:spPr>
          <a:xfrm>
            <a:off x="228600" y="838200"/>
            <a:ext cx="8610600" cy="5715000"/>
          </a:xfr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a:normAutofit fontScale="62500" lnSpcReduction="20000"/>
          </a:bodyPr>
          <a:lstStyle/>
          <a:p>
            <a:pPr algn="r" rtl="1"/>
            <a:r>
              <a:rPr lang="fa-IR" b="1" dirty="0" smtClean="0">
                <a:solidFill>
                  <a:schemeClr val="tx1"/>
                </a:solidFill>
                <a:cs typeface="B Nazanin" panose="00000400000000000000" pitchFamily="2" charset="-78"/>
              </a:rPr>
              <a:t>س5.انتقال </a:t>
            </a:r>
            <a:r>
              <a:rPr lang="fa-IR" b="1" dirty="0" smtClean="0">
                <a:solidFill>
                  <a:srgbClr val="FF0000"/>
                </a:solidFill>
                <a:cs typeface="B Nazanin" panose="00000400000000000000" pitchFamily="2" charset="-78"/>
              </a:rPr>
              <a:t>بدون</a:t>
            </a:r>
            <a:r>
              <a:rPr lang="fa-IR" b="1" dirty="0" smtClean="0">
                <a:solidFill>
                  <a:schemeClr val="tx1"/>
                </a:solidFill>
                <a:cs typeface="B Nazanin" panose="00000400000000000000" pitchFamily="2" charset="-78"/>
              </a:rPr>
              <a:t> </a:t>
            </a:r>
            <a:r>
              <a:rPr lang="fa-IR" b="1" dirty="0" smtClean="0">
                <a:solidFill>
                  <a:srgbClr val="FF0000"/>
                </a:solidFill>
                <a:cs typeface="B Nazanin" panose="00000400000000000000" pitchFamily="2" charset="-78"/>
              </a:rPr>
              <a:t>وقفه</a:t>
            </a:r>
            <a:r>
              <a:rPr lang="fa-IR" b="1" dirty="0" smtClean="0">
                <a:solidFill>
                  <a:schemeClr val="tx1"/>
                </a:solidFill>
                <a:cs typeface="B Nazanin" panose="00000400000000000000" pitchFamily="2" charset="-78"/>
              </a:rPr>
              <a:t> بیماران کاندید عمل </a:t>
            </a:r>
            <a:r>
              <a:rPr lang="fa-IR" b="1" dirty="0" smtClean="0">
                <a:solidFill>
                  <a:srgbClr val="FF0000"/>
                </a:solidFill>
                <a:cs typeface="B Nazanin" panose="00000400000000000000" pitchFamily="2" charset="-78"/>
              </a:rPr>
              <a:t>اورژانسی</a:t>
            </a:r>
            <a:r>
              <a:rPr lang="fa-IR" b="1" dirty="0" smtClean="0">
                <a:solidFill>
                  <a:schemeClr val="tx1"/>
                </a:solidFill>
                <a:cs typeface="B Nazanin" panose="00000400000000000000" pitchFamily="2" charset="-78"/>
              </a:rPr>
              <a:t> به اتاق عمل </a:t>
            </a:r>
            <a:endParaRPr lang="fa-IR" b="1" dirty="0" smtClean="0">
              <a:solidFill>
                <a:schemeClr val="tx1"/>
              </a:solidFill>
              <a:cs typeface="B Nazanin" panose="00000400000000000000" pitchFamily="2" charset="-78"/>
            </a:endParaRPr>
          </a:p>
          <a:p>
            <a:pPr algn="r" rtl="1"/>
            <a:r>
              <a:rPr lang="fa-IR" b="1" dirty="0" smtClean="0">
                <a:solidFill>
                  <a:schemeClr val="tx1"/>
                </a:solidFill>
                <a:cs typeface="B Nazanin" pitchFamily="2" charset="-78"/>
              </a:rPr>
              <a:t>شواهد</a:t>
            </a:r>
            <a:r>
              <a:rPr lang="fa-IR" dirty="0" smtClean="0">
                <a:solidFill>
                  <a:schemeClr val="tx1"/>
                </a:solidFill>
                <a:cs typeface="B Nazanin" pitchFamily="2" charset="-78"/>
              </a:rPr>
              <a:t> :</a:t>
            </a:r>
            <a:endParaRPr lang="en-US" dirty="0" smtClean="0">
              <a:solidFill>
                <a:schemeClr val="tx1"/>
              </a:solidFill>
              <a:cs typeface="B Nazanin" pitchFamily="2" charset="-78"/>
            </a:endParaRPr>
          </a:p>
          <a:p>
            <a:pPr algn="r" rtl="1">
              <a:buFont typeface="Arial" pitchFamily="34" charset="0"/>
              <a:buChar char="•"/>
            </a:pPr>
            <a:r>
              <a:rPr lang="fa-IR" dirty="0" smtClean="0">
                <a:solidFill>
                  <a:schemeClr val="tx1"/>
                </a:solidFill>
                <a:cs typeface="B Nazanin" pitchFamily="2" charset="-78"/>
              </a:rPr>
              <a:t>بيماران </a:t>
            </a:r>
            <a:r>
              <a:rPr lang="fa-IR" dirty="0" smtClean="0">
                <a:solidFill>
                  <a:schemeClr val="tx1"/>
                </a:solidFill>
                <a:cs typeface="B Nazanin" pitchFamily="2" charset="-78"/>
              </a:rPr>
              <a:t>نيازمند عمل جراحي اورژانسي فورا آمادگي هاي لازم در بخشها انجام شده و در اسرع وقت بدون اتلاف وقت و بحراني شدن شرايط بيمار وارد اتاق عمل مي شود</a:t>
            </a:r>
            <a:r>
              <a:rPr lang="fa-IR" dirty="0" smtClean="0">
                <a:solidFill>
                  <a:schemeClr val="tx1"/>
                </a:solidFill>
                <a:cs typeface="B Nazanin" pitchFamily="2" charset="-78"/>
              </a:rPr>
              <a:t>.</a:t>
            </a:r>
          </a:p>
          <a:p>
            <a:pPr lvl="0" algn="r" rtl="1">
              <a:buFont typeface="Arial" pitchFamily="34" charset="0"/>
              <a:buChar char="•"/>
            </a:pPr>
            <a:r>
              <a:rPr lang="fa-IR" dirty="0" smtClean="0">
                <a:solidFill>
                  <a:schemeClr val="tx1"/>
                </a:solidFill>
                <a:cs typeface="B Nazanin" pitchFamily="2" charset="-78"/>
              </a:rPr>
              <a:t>در بررسي پرونده بيماران اورژانسي اتاق عمل ، هماهنگی اطلاع رسانی فوری توسط بخش مربوطه به اتاق عمل انجام شده طبق مدت زمان بين ويزيت بيمار توسط پزشك با تشخيص عمل جراحي اورژانسي و انجام عمل جراحي</a:t>
            </a:r>
          </a:p>
          <a:p>
            <a:pPr lvl="0" algn="r" rtl="1">
              <a:buFont typeface="Arial" pitchFamily="34" charset="0"/>
              <a:buChar char="•"/>
            </a:pPr>
            <a:r>
              <a:rPr lang="fa-IR" dirty="0" smtClean="0">
                <a:solidFill>
                  <a:schemeClr val="tx1"/>
                </a:solidFill>
                <a:cs typeface="B Nazanin" pitchFamily="2" charset="-78"/>
              </a:rPr>
              <a:t>بیماران کاندید عمل اورژانسی در صورت احتمال مرگ یا قطع عضو، بلافاصله بدون اتلاف وقت جهت تشکیل پرونده، اخذ رضایت آگاهانه و انجام روند مالی، وارد  اتاق عمل شده و بلافاصله بعد از پذیرش مستقیما به اتاق عمل جراحي منتقل می‏گردد طبق مدت زمان بين ويزيت بيمار توسط پزشك با تشخيص عمل جراحي اورژانسي و انجام عمل جراحي</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انطباق زمان ثبت گزارش پرستاری پذیرش بیماران اورژانسی در اتاق عمل و زمان شروع القاي بیهوشی </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سنجش و پایش متوسط زمان انتقال بیمار به اتاق عمل از زمان صدور دستور انتقال در بخش تا پذیرش بیمار در اتاق عمل سنجش و  پایش شاخص متوسط زمان اقامت بیمار اورژانس در اتاق عمل از زمان پذیرش تا زمان انتقال به اتاق پروسیجر </a:t>
            </a:r>
            <a:endParaRPr lang="en-US" dirty="0" smtClean="0">
              <a:solidFill>
                <a:schemeClr val="tx1"/>
              </a:solidFill>
              <a:cs typeface="B Nazanin" pitchFamily="2" charset="-78"/>
            </a:endParaRPr>
          </a:p>
          <a:p>
            <a:pPr algn="r" rtl="1"/>
            <a:r>
              <a:rPr lang="fa-IR" b="1" dirty="0" smtClean="0">
                <a:solidFill>
                  <a:schemeClr val="tx1"/>
                </a:solidFill>
                <a:cs typeface="B Nazanin" pitchFamily="2" charset="-78"/>
              </a:rPr>
              <a:t>مصاحبه </a:t>
            </a:r>
            <a:r>
              <a:rPr lang="fa-IR" dirty="0" smtClean="0">
                <a:solidFill>
                  <a:schemeClr val="tx1"/>
                </a:solidFill>
                <a:cs typeface="B Nazanin" pitchFamily="2" charset="-78"/>
              </a:rPr>
              <a:t>نحوه حضور پزشکان متخصص مقیم طبق برنامه تنظیمی / حضور متخصصين در اتاق عمل تا پايان عمل جراحي و خروج بيمار از اتاق عمل</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حضور پزشکان و کادر اتاق عمل و آمادگی کامل تجهیزات قبل از ورود بیماران حاد و اورژانس به اتاق عمل</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در بیمارستان‏هایی که جراح مقیم نیست نحوه فراخوان نيروهاي آنكال در موارد اورژانسي و بحران از سوپروايزر و پرسنل درماني اتاق عمل </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وجود تمهيدات لازم برای پذیرش فوری بیماران اورژانسي طبق دستورالعمل پذيرش اين بيماران در اتاق عمل </a:t>
            </a:r>
            <a:endParaRPr lang="en-US" dirty="0" smtClean="0">
              <a:solidFill>
                <a:schemeClr val="tx1"/>
              </a:solidFill>
              <a:cs typeface="B Nazanin" pitchFamily="2" charset="-78"/>
            </a:endParaRPr>
          </a:p>
          <a:p>
            <a:pPr algn="r" rtl="1">
              <a:buFont typeface="Arial" pitchFamily="34" charset="0"/>
              <a:buChar char="•"/>
            </a:pPr>
            <a:r>
              <a:rPr lang="fa-IR" dirty="0" smtClean="0">
                <a:solidFill>
                  <a:schemeClr val="tx1"/>
                </a:solidFill>
                <a:cs typeface="B Nazanin" pitchFamily="2" charset="-78"/>
              </a:rPr>
              <a:t>چالش: فقط ثبت زمانهاي ورود بيماران به اتاق عمل ملاك نبوده و انطباق زمان ثبت گزارش پرستاری پذیرش بیماران اورژانسی در اتاق عمل و زمان شروع القاي بیهوشی</a:t>
            </a:r>
          </a:p>
          <a:p>
            <a:pPr algn="r" rtl="1">
              <a:buFont typeface="Arial" pitchFamily="34" charset="0"/>
              <a:buChar char="•"/>
            </a:pPr>
            <a:endParaRPr lang="en-US" dirty="0" smtClean="0">
              <a:solidFill>
                <a:schemeClr val="tx1"/>
              </a:solidFill>
              <a:cs typeface="B Nazanin" pitchFamily="2" charset="-78"/>
            </a:endParaRPr>
          </a:p>
          <a:p>
            <a:pPr algn="r"/>
            <a:endParaRPr lang="fa-I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
            <a:ext cx="7772400" cy="460375"/>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3">
              <a:shade val="50000"/>
            </a:schemeClr>
          </a:lnRef>
          <a:fillRef idx="1">
            <a:schemeClr val="accent3"/>
          </a:fillRef>
          <a:effectRef idx="0">
            <a:schemeClr val="accent3"/>
          </a:effectRef>
          <a:fontRef idx="minor">
            <a:schemeClr val="lt1"/>
          </a:fontRef>
        </p:style>
        <p:txBody>
          <a:bodyPr>
            <a:noAutofit/>
          </a:bodyPr>
          <a:lstStyle/>
          <a:p>
            <a:r>
              <a:rPr lang="ar-SA" sz="2000" b="1" dirty="0" smtClean="0">
                <a:latin typeface="IranNastaliq" panose="02000503000000020003" pitchFamily="2" charset="0"/>
                <a:cs typeface="+mn-cs"/>
              </a:rPr>
              <a:t>مراقبت های بیهوشی و جراحی</a:t>
            </a:r>
            <a:endParaRPr lang="fa-IR" sz="2000" b="1" dirty="0">
              <a:cs typeface="+mn-cs"/>
            </a:endParaRPr>
          </a:p>
        </p:txBody>
      </p:sp>
      <p:sp>
        <p:nvSpPr>
          <p:cNvPr id="3" name="Subtitle 2"/>
          <p:cNvSpPr>
            <a:spLocks noGrp="1"/>
          </p:cNvSpPr>
          <p:nvPr>
            <p:ph type="subTitle" idx="1"/>
          </p:nvPr>
        </p:nvSpPr>
        <p:spPr>
          <a:xfrm>
            <a:off x="228600" y="838200"/>
            <a:ext cx="8610600" cy="5715000"/>
          </a:xfr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a:normAutofit fontScale="70000" lnSpcReduction="20000"/>
          </a:bodyPr>
          <a:lstStyle/>
          <a:p>
            <a:pPr algn="r" rtl="1"/>
            <a:r>
              <a:rPr lang="fa-IR" b="1" dirty="0" smtClean="0">
                <a:solidFill>
                  <a:schemeClr val="tx1"/>
                </a:solidFill>
                <a:cs typeface="B Nazanin" panose="00000400000000000000" pitchFamily="2" charset="-78"/>
              </a:rPr>
              <a:t>س6.تنظیم ساعت ناشتای </a:t>
            </a:r>
            <a:r>
              <a:rPr lang="fa-IR" b="1" dirty="0" smtClean="0">
                <a:solidFill>
                  <a:srgbClr val="FF0000"/>
                </a:solidFill>
                <a:cs typeface="B Nazanin" panose="00000400000000000000" pitchFamily="2" charset="-78"/>
              </a:rPr>
              <a:t>آمادگی</a:t>
            </a:r>
            <a:r>
              <a:rPr lang="fa-IR" b="1" dirty="0" smtClean="0">
                <a:solidFill>
                  <a:schemeClr val="tx1"/>
                </a:solidFill>
                <a:cs typeface="B Nazanin" panose="00000400000000000000" pitchFamily="2" charset="-78"/>
              </a:rPr>
              <a:t> بیماران قبل از عمل جراحی </a:t>
            </a:r>
            <a:endParaRPr lang="fa-IR" b="1" dirty="0" smtClean="0">
              <a:solidFill>
                <a:schemeClr val="tx1"/>
              </a:solidFill>
              <a:cs typeface="B Nazanin" panose="00000400000000000000" pitchFamily="2" charset="-78"/>
            </a:endParaRPr>
          </a:p>
          <a:p>
            <a:pPr algn="r" rtl="1"/>
            <a:r>
              <a:rPr lang="fa-IR" b="1" dirty="0" smtClean="0">
                <a:solidFill>
                  <a:schemeClr val="tx1"/>
                </a:solidFill>
                <a:cs typeface="B Nazanin" panose="00000400000000000000" pitchFamily="2" charset="-78"/>
              </a:rPr>
              <a:t>شواهد</a:t>
            </a:r>
            <a:r>
              <a:rPr lang="fa-IR" dirty="0" smtClean="0">
                <a:solidFill>
                  <a:schemeClr val="tx1"/>
                </a:solidFill>
                <a:cs typeface="B Nazanin" pitchFamily="2" charset="-78"/>
              </a:rPr>
              <a:t> </a:t>
            </a:r>
            <a:r>
              <a:rPr lang="fa-IR" dirty="0" smtClean="0">
                <a:solidFill>
                  <a:schemeClr val="tx1"/>
                </a:solidFill>
                <a:cs typeface="B Nazanin" pitchFamily="2" charset="-78"/>
              </a:rPr>
              <a:t>:</a:t>
            </a:r>
            <a:endParaRPr lang="en-US" dirty="0" smtClean="0">
              <a:solidFill>
                <a:schemeClr val="tx1"/>
              </a:solidFill>
              <a:cs typeface="B Nazanin" pitchFamily="2" charset="-78"/>
            </a:endParaRPr>
          </a:p>
          <a:p>
            <a:pPr algn="r" rtl="1">
              <a:buFont typeface="Arial" pitchFamily="34" charset="0"/>
              <a:buChar char="•"/>
            </a:pPr>
            <a:r>
              <a:rPr lang="fa-IR" dirty="0" smtClean="0">
                <a:solidFill>
                  <a:schemeClr val="tx1"/>
                </a:solidFill>
                <a:cs typeface="B Nazanin" pitchFamily="2" charset="-78"/>
              </a:rPr>
              <a:t>آگاهی تيم درمان(پزشك و پرستار) از میزان ساعات مجاز ناشتایی </a:t>
            </a:r>
            <a:r>
              <a:rPr lang="fa-IR" dirty="0" smtClean="0">
                <a:solidFill>
                  <a:schemeClr val="tx1"/>
                </a:solidFill>
                <a:cs typeface="B Nazanin" pitchFamily="2" charset="-78"/>
              </a:rPr>
              <a:t>بیمار</a:t>
            </a:r>
          </a:p>
          <a:p>
            <a:pPr algn="r" rtl="1"/>
            <a:r>
              <a:rPr lang="fa-IR" b="1" dirty="0" smtClean="0">
                <a:solidFill>
                  <a:schemeClr val="tx1"/>
                </a:solidFill>
                <a:cs typeface="B Nazanin" pitchFamily="2" charset="-78"/>
              </a:rPr>
              <a:t>بررسي مستند </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در بررسي پرونده بيماران ثبت به موقع  دستور ناشتایی در پرونده بیمار توسط پزشک معالج </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در بررسي برگه دستورات پزشك و گزارش پرستاري ثبت آموزش‏های لازم به بیمار توسط پرستار و پزشک معالج</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تنظیم زمان تقریبی پذیرش بیماران در اتاق عمل و بر همین اساس تعیین ساعت آغاز ناشتایی بیمار طبق ثبت در پرونده بيمار</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طبق بررسي مستندات پرونده بيمار ساعات ناشتای بیماران به دلایل عدم حضور پزشک، عدم آمادگی اتاق عمل، تجهیزات و سایر عوامل طولانی نشود.</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وجود مستند میزان ساعات مجاز ناشتایی بیماران به تفکیک گروه های سنی و بر حسب ظرفیت، امکانات و لیست اعمال جراحی الکتیو ساعت آغاز ناشتایی بیمار برای تمامی اعمال جراحی </a:t>
            </a:r>
            <a:endParaRPr lang="en-US" dirty="0" smtClean="0">
              <a:solidFill>
                <a:schemeClr val="tx1"/>
              </a:solidFill>
              <a:cs typeface="B Nazanin" pitchFamily="2" charset="-78"/>
            </a:endParaRPr>
          </a:p>
          <a:p>
            <a:pPr algn="r" rtl="1"/>
            <a:r>
              <a:rPr lang="fa-IR" b="1" dirty="0" smtClean="0">
                <a:solidFill>
                  <a:schemeClr val="tx1"/>
                </a:solidFill>
                <a:cs typeface="B Nazanin" pitchFamily="2" charset="-78"/>
              </a:rPr>
              <a:t>مصاحبه با پزشك وپرستار بخشهاي بستري و بيمار</a:t>
            </a:r>
          </a:p>
          <a:p>
            <a:pPr algn="r" rtl="1">
              <a:buFont typeface="Arial" pitchFamily="34" charset="0"/>
              <a:buChar char="•"/>
            </a:pPr>
            <a:r>
              <a:rPr lang="fa-IR" dirty="0" smtClean="0">
                <a:solidFill>
                  <a:schemeClr val="tx1"/>
                </a:solidFill>
                <a:cs typeface="B Nazanin" pitchFamily="2" charset="-78"/>
              </a:rPr>
              <a:t> مصاحبه با بيمار و همراه بيمار آموزش‏های لازم به بیمار در خصوص مدت و محدودیت های ناشتایی، توسط پرستار و پزشک معالج داده شده</a:t>
            </a:r>
          </a:p>
          <a:p>
            <a:pPr algn="r" rtl="1">
              <a:buFont typeface="Arial" pitchFamily="34" charset="0"/>
              <a:buChar char="•"/>
            </a:pPr>
            <a:r>
              <a:rPr lang="fa-IR" dirty="0" smtClean="0">
                <a:solidFill>
                  <a:schemeClr val="tx1"/>
                </a:solidFill>
                <a:cs typeface="B Nazanin" pitchFamily="2" charset="-78"/>
              </a:rPr>
              <a:t>چالش: در برخی موارد ناشتایی بیمار قبل از عمل قابل پیش بینی نباشد</a:t>
            </a:r>
            <a:endParaRPr lang="en-US" dirty="0" smtClean="0">
              <a:solidFill>
                <a:schemeClr val="tx1"/>
              </a:solidFill>
              <a:cs typeface="B Nazanin" pitchFamily="2" charset="-78"/>
            </a:endParaRPr>
          </a:p>
          <a:p>
            <a:pPr algn="r" rtl="1">
              <a:buFont typeface="Arial" pitchFamily="34" charset="0"/>
              <a:buChar char="•"/>
            </a:pPr>
            <a:endParaRPr lang="en-US" dirty="0" smtClean="0">
              <a:solidFill>
                <a:schemeClr val="tx1"/>
              </a:solidFill>
              <a:cs typeface="B Nazanin" pitchFamily="2" charset="-78"/>
            </a:endParaRPr>
          </a:p>
          <a:p>
            <a:pPr algn="r" rtl="1">
              <a:buFont typeface="Arial" pitchFamily="34" charset="0"/>
              <a:buChar char="•"/>
            </a:pPr>
            <a:endParaRPr lang="en-US" dirty="0" smtClean="0">
              <a:solidFill>
                <a:schemeClr val="tx1"/>
              </a:solidFill>
              <a:cs typeface="B Nazanin" pitchFamily="2" charset="-78"/>
            </a:endParaRPr>
          </a:p>
          <a:p>
            <a:pPr algn="r"/>
            <a:endParaRPr lang="fa-I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
            <a:ext cx="7772400" cy="460375"/>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3">
              <a:shade val="50000"/>
            </a:schemeClr>
          </a:lnRef>
          <a:fillRef idx="1">
            <a:schemeClr val="accent3"/>
          </a:fillRef>
          <a:effectRef idx="0">
            <a:schemeClr val="accent3"/>
          </a:effectRef>
          <a:fontRef idx="minor">
            <a:schemeClr val="lt1"/>
          </a:fontRef>
        </p:style>
        <p:txBody>
          <a:bodyPr>
            <a:noAutofit/>
          </a:bodyPr>
          <a:lstStyle/>
          <a:p>
            <a:r>
              <a:rPr lang="ar-SA" sz="2000" b="1" dirty="0" smtClean="0">
                <a:latin typeface="IranNastaliq" panose="02000503000000020003" pitchFamily="2" charset="0"/>
                <a:cs typeface="+mn-cs"/>
              </a:rPr>
              <a:t>مراقبت های بیهوشی و جراحی</a:t>
            </a:r>
            <a:endParaRPr lang="fa-IR" sz="2000" b="1" dirty="0">
              <a:cs typeface="+mn-cs"/>
            </a:endParaRPr>
          </a:p>
        </p:txBody>
      </p:sp>
      <p:sp>
        <p:nvSpPr>
          <p:cNvPr id="3" name="Subtitle 2"/>
          <p:cNvSpPr>
            <a:spLocks noGrp="1"/>
          </p:cNvSpPr>
          <p:nvPr>
            <p:ph type="subTitle" idx="1"/>
          </p:nvPr>
        </p:nvSpPr>
        <p:spPr>
          <a:xfrm>
            <a:off x="228600" y="838200"/>
            <a:ext cx="8610600" cy="5715000"/>
          </a:xfr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a:normAutofit fontScale="70000" lnSpcReduction="20000"/>
          </a:bodyPr>
          <a:lstStyle/>
          <a:p>
            <a:pPr algn="r" rtl="1"/>
            <a:r>
              <a:rPr lang="fa-IR" b="1" dirty="0" smtClean="0">
                <a:solidFill>
                  <a:schemeClr val="tx1"/>
                </a:solidFill>
                <a:cs typeface="B Nazanin" panose="00000400000000000000" pitchFamily="2" charset="-78"/>
              </a:rPr>
              <a:t>س.7 </a:t>
            </a:r>
            <a:r>
              <a:rPr lang="fa-IR" b="1" dirty="0" smtClean="0">
                <a:solidFill>
                  <a:srgbClr val="FF0000"/>
                </a:solidFill>
                <a:cs typeface="B Nazanin" panose="00000400000000000000" pitchFamily="2" charset="-78"/>
              </a:rPr>
              <a:t>تحویل</a:t>
            </a:r>
            <a:r>
              <a:rPr lang="fa-IR" b="1" dirty="0" smtClean="0">
                <a:solidFill>
                  <a:schemeClr val="tx1"/>
                </a:solidFill>
                <a:cs typeface="B Nazanin" panose="00000400000000000000" pitchFamily="2" charset="-78"/>
              </a:rPr>
              <a:t> بیمار به اتاق عمل </a:t>
            </a:r>
            <a:endParaRPr lang="fa-IR" b="1" dirty="0" smtClean="0">
              <a:solidFill>
                <a:schemeClr val="tx1"/>
              </a:solidFill>
              <a:cs typeface="B Nazanin" panose="00000400000000000000" pitchFamily="2" charset="-78"/>
            </a:endParaRPr>
          </a:p>
          <a:p>
            <a:pPr algn="r" rtl="1"/>
            <a:r>
              <a:rPr lang="fa-IR" b="1" dirty="0" smtClean="0">
                <a:solidFill>
                  <a:schemeClr val="tx1"/>
                </a:solidFill>
                <a:cs typeface="B Nazanin" pitchFamily="2" charset="-78"/>
              </a:rPr>
              <a:t>مشاهده </a:t>
            </a:r>
            <a:endParaRPr lang="en-US" dirty="0" smtClean="0">
              <a:solidFill>
                <a:schemeClr val="tx1"/>
              </a:solidFill>
              <a:cs typeface="B Nazanin" pitchFamily="2" charset="-78"/>
            </a:endParaRPr>
          </a:p>
          <a:p>
            <a:pPr lvl="0" algn="r" rtl="1">
              <a:buFont typeface="Arial" pitchFamily="34" charset="0"/>
              <a:buChar char="•"/>
            </a:pPr>
            <a:r>
              <a:rPr lang="ar-SA" dirty="0" smtClean="0">
                <a:solidFill>
                  <a:schemeClr val="tx1"/>
                </a:solidFill>
                <a:cs typeface="B Nazanin" pitchFamily="2" charset="-78"/>
              </a:rPr>
              <a:t>همراهی پرستار مسئول در فرایند انتقال بیمار به اتاق عمل بیمار بوسیله ویلچر یا برانکارد </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تحویل بیمار به مسئول پذیرش اتاق عمل توسط پرستار مسئول مراقبت بیمار براساس اصول تحویل ایمن بیماران</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وجود دستبند شناسایی بيمار در بدو به اتاق عمل</a:t>
            </a:r>
            <a:endParaRPr lang="en-US" dirty="0" smtClean="0">
              <a:solidFill>
                <a:schemeClr val="tx1"/>
              </a:solidFill>
              <a:cs typeface="B Nazanin" pitchFamily="2" charset="-78"/>
            </a:endParaRPr>
          </a:p>
          <a:p>
            <a:pPr lvl="0" algn="r" rtl="1">
              <a:buFont typeface="Arial" pitchFamily="34" charset="0"/>
              <a:buChar char="•"/>
            </a:pPr>
            <a:r>
              <a:rPr lang="ar-SA" dirty="0" smtClean="0">
                <a:solidFill>
                  <a:schemeClr val="tx1"/>
                </a:solidFill>
                <a:cs typeface="B Nazanin" pitchFamily="2" charset="-78"/>
              </a:rPr>
              <a:t>وجود تجهیزات مانیتورینگ و تجهیزات کمکی تنفسی (اکسیژن ، آمبوبگ ) در صورت ثابت نبودن علایم حیاتی یا مشکلات زمینه ای بیمار در حين انتقال بيمار به اتاق عمل </a:t>
            </a:r>
            <a:endParaRPr lang="en-US" dirty="0" smtClean="0">
              <a:solidFill>
                <a:schemeClr val="tx1"/>
              </a:solidFill>
              <a:cs typeface="B Nazanin" pitchFamily="2" charset="-78"/>
            </a:endParaRPr>
          </a:p>
          <a:p>
            <a:pPr lvl="0" algn="r" rtl="1">
              <a:buFont typeface="Arial" pitchFamily="34" charset="0"/>
              <a:buChar char="•"/>
            </a:pPr>
            <a:r>
              <a:rPr lang="ar-SA" dirty="0" smtClean="0">
                <a:solidFill>
                  <a:schemeClr val="tx1"/>
                </a:solidFill>
                <a:cs typeface="B Nazanin" pitchFamily="2" charset="-78"/>
              </a:rPr>
              <a:t>رعایت حریم خصوصی و پوشش مناسب بیمار در حین  انتقال بیمار در حين انتقال بيمار به اتاق عمل</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همراهی بیماربر همگن جهت جابجایی بیماران بدحال، کم توان و سطح هوشیاری پایین</a:t>
            </a:r>
            <a:endParaRPr lang="en-US" dirty="0" smtClean="0">
              <a:solidFill>
                <a:schemeClr val="tx1"/>
              </a:solidFill>
              <a:cs typeface="B Nazanin" pitchFamily="2" charset="-78"/>
            </a:endParaRPr>
          </a:p>
          <a:p>
            <a:pPr algn="r" rtl="1"/>
            <a:r>
              <a:rPr lang="fa-IR" b="1" dirty="0" smtClean="0">
                <a:solidFill>
                  <a:schemeClr val="tx1"/>
                </a:solidFill>
                <a:cs typeface="B Nazanin" pitchFamily="2" charset="-78"/>
              </a:rPr>
              <a:t>مصاحبه با پزشك وپرستار بخشهاي بستري ، اتاق عمل و بيمار</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نحوه فرایند انتقال بیمار به  اتاق عمل</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طبق مصاحبه با بيمار و همراه بيمار نحوه تحویل بیمار به اتاق عمل توسط پرستار مسئول بيمار</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آگاهي تيم درمان از دستورالعمل "نحوه جابجایی درون بخشی و بین بخشی بیماران"</a:t>
            </a:r>
            <a:endParaRPr lang="en-US" dirty="0" smtClean="0">
              <a:solidFill>
                <a:schemeClr val="tx1"/>
              </a:solidFill>
              <a:cs typeface="B Nazanin" pitchFamily="2" charset="-78"/>
            </a:endParaRPr>
          </a:p>
          <a:p>
            <a:pPr lvl="0" algn="r" rtl="1">
              <a:buFont typeface="Arial" pitchFamily="34" charset="0"/>
              <a:buChar char="•"/>
            </a:pPr>
            <a:r>
              <a:rPr lang="fa-IR" dirty="0" smtClean="0">
                <a:solidFill>
                  <a:schemeClr val="tx1"/>
                </a:solidFill>
                <a:cs typeface="B Nazanin" pitchFamily="2" charset="-78"/>
              </a:rPr>
              <a:t>مسئول پذیرش بیماران  به اتاق عمل در هر شيفت كاري مشخص مي باشد و تيم درمان از آن اگاهي دارند</a:t>
            </a:r>
            <a:r>
              <a:rPr lang="fa-IR" dirty="0" smtClean="0">
                <a:solidFill>
                  <a:schemeClr val="tx1"/>
                </a:solidFill>
                <a:cs typeface="B Nazanin" pitchFamily="2" charset="-78"/>
              </a:rPr>
              <a:t>.</a:t>
            </a:r>
          </a:p>
          <a:p>
            <a:pPr lvl="0" algn="r" rtl="1">
              <a:buFont typeface="Arial" pitchFamily="34" charset="0"/>
              <a:buChar char="•"/>
            </a:pPr>
            <a:r>
              <a:rPr lang="fa-IR" dirty="0" smtClean="0">
                <a:solidFill>
                  <a:schemeClr val="tx1"/>
                </a:solidFill>
                <a:cs typeface="B Nazanin" pitchFamily="2" charset="-78"/>
              </a:rPr>
              <a:t>آگاهي تيم درمان از  دستورالعمل راهنمای برقراری ارتباط صحیح کارکنان خدمات سلامت در حین تحویل بیمار</a:t>
            </a:r>
            <a:endParaRPr lang="fa-IR" dirty="0" smtClean="0">
              <a:solidFill>
                <a:schemeClr val="tx1"/>
              </a:solidFill>
              <a:cs typeface="B Nazanin" pitchFamily="2" charset="-78"/>
            </a:endParaRPr>
          </a:p>
          <a:p>
            <a:pPr lvl="0" algn="r" rtl="1">
              <a:buFont typeface="Arial" pitchFamily="34" charset="0"/>
              <a:buChar char="•"/>
            </a:pPr>
            <a:endParaRPr lang="en-US" dirty="0" smtClean="0">
              <a:solidFill>
                <a:schemeClr val="tx1"/>
              </a:solidFill>
              <a:cs typeface="B Nazanin" pitchFamily="2" charset="-78"/>
            </a:endParaRPr>
          </a:p>
          <a:p>
            <a:pPr algn="l" rtl="1"/>
            <a:r>
              <a:rPr lang="fa-IR" dirty="0" smtClean="0">
                <a:solidFill>
                  <a:schemeClr val="tx1"/>
                </a:solidFill>
                <a:cs typeface="B Nazanin" pitchFamily="2" charset="-78"/>
              </a:rPr>
              <a:t> </a:t>
            </a:r>
          </a:p>
          <a:p>
            <a:pPr algn="r" rtl="1">
              <a:buFont typeface="Arial" pitchFamily="34" charset="0"/>
              <a:buChar char="•"/>
            </a:pPr>
            <a:endParaRPr lang="en-US" dirty="0" smtClean="0">
              <a:solidFill>
                <a:schemeClr val="tx1"/>
              </a:solidFill>
              <a:cs typeface="B Nazanin" pitchFamily="2" charset="-78"/>
            </a:endParaRPr>
          </a:p>
          <a:p>
            <a:pPr algn="r" rtl="1">
              <a:buFont typeface="Arial" pitchFamily="34" charset="0"/>
              <a:buChar char="•"/>
            </a:pPr>
            <a:endParaRPr lang="en-US" dirty="0" smtClean="0">
              <a:solidFill>
                <a:schemeClr val="tx1"/>
              </a:solidFill>
              <a:cs typeface="B Nazanin" pitchFamily="2" charset="-78"/>
            </a:endParaRPr>
          </a:p>
          <a:p>
            <a:pPr algn="r"/>
            <a:endParaRPr lang="fa-I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
            <a:ext cx="7772400" cy="460375"/>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3">
              <a:shade val="50000"/>
            </a:schemeClr>
          </a:lnRef>
          <a:fillRef idx="1">
            <a:schemeClr val="accent3"/>
          </a:fillRef>
          <a:effectRef idx="0">
            <a:schemeClr val="accent3"/>
          </a:effectRef>
          <a:fontRef idx="minor">
            <a:schemeClr val="lt1"/>
          </a:fontRef>
        </p:style>
        <p:txBody>
          <a:bodyPr>
            <a:noAutofit/>
          </a:bodyPr>
          <a:lstStyle/>
          <a:p>
            <a:r>
              <a:rPr lang="ar-SA" sz="2000" b="1" dirty="0" smtClean="0">
                <a:latin typeface="IranNastaliq" panose="02000503000000020003" pitchFamily="2" charset="0"/>
                <a:cs typeface="+mn-cs"/>
              </a:rPr>
              <a:t>مراقبت های بیهوشی و جراحی</a:t>
            </a:r>
            <a:endParaRPr lang="fa-IR" sz="2000" b="1" dirty="0">
              <a:cs typeface="+mn-cs"/>
            </a:endParaRPr>
          </a:p>
        </p:txBody>
      </p:sp>
      <p:sp>
        <p:nvSpPr>
          <p:cNvPr id="3" name="Subtitle 2"/>
          <p:cNvSpPr>
            <a:spLocks noGrp="1"/>
          </p:cNvSpPr>
          <p:nvPr>
            <p:ph type="subTitle" idx="1"/>
          </p:nvPr>
        </p:nvSpPr>
        <p:spPr>
          <a:xfrm>
            <a:off x="228600" y="838200"/>
            <a:ext cx="8610600" cy="5715000"/>
          </a:xfr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a:normAutofit/>
          </a:bodyPr>
          <a:lstStyle/>
          <a:p>
            <a:pPr lvl="0" algn="r" rtl="1"/>
            <a:endParaRPr lang="en-US" dirty="0" smtClean="0">
              <a:solidFill>
                <a:schemeClr val="tx1"/>
              </a:solidFill>
              <a:cs typeface="B Nazanin" pitchFamily="2" charset="-78"/>
            </a:endParaRPr>
          </a:p>
          <a:p>
            <a:pPr algn="l" rtl="1"/>
            <a:r>
              <a:rPr lang="fa-IR" dirty="0" smtClean="0">
                <a:solidFill>
                  <a:schemeClr val="tx1"/>
                </a:solidFill>
                <a:cs typeface="B Nazanin" pitchFamily="2" charset="-78"/>
              </a:rPr>
              <a:t> </a:t>
            </a:r>
          </a:p>
          <a:p>
            <a:pPr algn="r" rtl="1">
              <a:buFont typeface="Arial" pitchFamily="34" charset="0"/>
              <a:buChar char="•"/>
            </a:pPr>
            <a:endParaRPr lang="en-US" dirty="0" smtClean="0">
              <a:solidFill>
                <a:schemeClr val="tx1"/>
              </a:solidFill>
              <a:cs typeface="B Nazanin" pitchFamily="2" charset="-78"/>
            </a:endParaRPr>
          </a:p>
          <a:p>
            <a:pPr algn="r" rtl="1">
              <a:buFont typeface="Arial" pitchFamily="34" charset="0"/>
              <a:buChar char="•"/>
            </a:pPr>
            <a:endParaRPr lang="en-US" dirty="0" smtClean="0">
              <a:solidFill>
                <a:schemeClr val="tx1"/>
              </a:solidFill>
              <a:cs typeface="B Nazanin" pitchFamily="2" charset="-78"/>
            </a:endParaRPr>
          </a:p>
          <a:p>
            <a:pPr algn="r"/>
            <a:endParaRPr lang="fa-IR" dirty="0"/>
          </a:p>
        </p:txBody>
      </p:sp>
      <p:sp>
        <p:nvSpPr>
          <p:cNvPr id="4" name="Title 1"/>
          <p:cNvSpPr txBox="1">
            <a:spLocks/>
          </p:cNvSpPr>
          <p:nvPr/>
        </p:nvSpPr>
        <p:spPr>
          <a:xfrm>
            <a:off x="992171" y="2205872"/>
            <a:ext cx="7466029" cy="952107"/>
          </a:xfrm>
          <a:prstGeom prst="rect">
            <a:avLst/>
          </a:prstGeom>
          <a:solidFill>
            <a:schemeClr val="accent4">
              <a:lumMod val="75000"/>
            </a:schemeClr>
          </a:solidFill>
        </p:spPr>
        <p:txBody>
          <a:bodyPr vert="horz" lIns="91440" tIns="45720" rIns="91440" bIns="45720" rtlCol="0" anchor="ctr">
            <a:noAutofit/>
          </a:bodyPr>
          <a:lstStyle/>
          <a:p>
            <a:pPr marL="0" marR="0" lvl="1" indent="0" algn="ctr" defTabSz="914400" rtl="1" eaLnBrk="1" fontAlgn="auto" latinLnBrk="0" hangingPunct="1">
              <a:lnSpc>
                <a:spcPct val="90000"/>
              </a:lnSpc>
              <a:spcBef>
                <a:spcPct val="0"/>
              </a:spcBef>
              <a:spcAft>
                <a:spcPts val="0"/>
              </a:spcAft>
              <a:buClrTx/>
              <a:buSzTx/>
              <a:buFontTx/>
              <a:buNone/>
              <a:tabLst/>
              <a:defRPr/>
            </a:pPr>
            <a:r>
              <a:rPr kumimoji="0" lang="en-US" sz="2800" b="1" i="0" u="none" strike="noStrike" kern="0" cap="none" spc="0" normalizeH="0" baseline="0" noProof="0" smtClean="0">
                <a:ln>
                  <a:noFill/>
                </a:ln>
                <a:solidFill>
                  <a:schemeClr val="bg1"/>
                </a:solidFill>
                <a:effectLst/>
                <a:uLnTx/>
                <a:uFillTx/>
                <a:cs typeface="B Nazanin" panose="00000400000000000000" pitchFamily="2" charset="-78"/>
              </a:rPr>
              <a:t/>
            </a:r>
            <a:br>
              <a:rPr kumimoji="0" lang="en-US" sz="2800" b="1" i="0" u="none" strike="noStrike" kern="0" cap="none" spc="0" normalizeH="0" baseline="0" noProof="0" smtClean="0">
                <a:ln>
                  <a:noFill/>
                </a:ln>
                <a:solidFill>
                  <a:schemeClr val="bg1"/>
                </a:solidFill>
                <a:effectLst/>
                <a:uLnTx/>
                <a:uFillTx/>
                <a:cs typeface="B Nazanin" panose="00000400000000000000" pitchFamily="2" charset="-78"/>
              </a:rPr>
            </a:br>
            <a:r>
              <a:rPr kumimoji="0" lang="en-US" sz="2800" b="1" i="0" u="none" strike="noStrike" kern="0" cap="none" spc="0" normalizeH="0" baseline="0" noProof="0" smtClean="0">
                <a:ln>
                  <a:noFill/>
                </a:ln>
                <a:solidFill>
                  <a:schemeClr val="bg1"/>
                </a:solidFill>
                <a:effectLst/>
                <a:uLnTx/>
                <a:uFillTx/>
                <a:cs typeface="B Nazanin" panose="00000400000000000000" pitchFamily="2" charset="-78"/>
              </a:rPr>
              <a:t/>
            </a:r>
            <a:br>
              <a:rPr kumimoji="0" lang="en-US" sz="2800" b="1" i="0" u="none" strike="noStrike" kern="0" cap="none" spc="0" normalizeH="0" baseline="0" noProof="0" smtClean="0">
                <a:ln>
                  <a:noFill/>
                </a:ln>
                <a:solidFill>
                  <a:schemeClr val="bg1"/>
                </a:solidFill>
                <a:effectLst/>
                <a:uLnTx/>
                <a:uFillTx/>
                <a:cs typeface="B Nazanin" panose="00000400000000000000" pitchFamily="2" charset="-78"/>
              </a:rPr>
            </a:br>
            <a:r>
              <a:rPr kumimoji="0" lang="fa-IR" sz="2800" b="1" i="0" u="none" strike="noStrike" kern="0" cap="none" spc="0" normalizeH="0" baseline="0" noProof="0" smtClean="0">
                <a:ln>
                  <a:noFill/>
                </a:ln>
                <a:solidFill>
                  <a:schemeClr val="bg1"/>
                </a:solidFill>
                <a:effectLst/>
                <a:uLnTx/>
                <a:uFillTx/>
                <a:cs typeface="B Nazanin" panose="00000400000000000000" pitchFamily="2" charset="-78"/>
              </a:rPr>
              <a:t/>
            </a:r>
            <a:br>
              <a:rPr kumimoji="0" lang="fa-IR" sz="2800" b="1" i="0" u="none" strike="noStrike" kern="0" cap="none" spc="0" normalizeH="0" baseline="0" noProof="0" smtClean="0">
                <a:ln>
                  <a:noFill/>
                </a:ln>
                <a:solidFill>
                  <a:schemeClr val="bg1"/>
                </a:solidFill>
                <a:effectLst/>
                <a:uLnTx/>
                <a:uFillTx/>
                <a:cs typeface="B Nazanin" panose="00000400000000000000" pitchFamily="2" charset="-78"/>
              </a:rPr>
            </a:br>
            <a:r>
              <a:rPr kumimoji="0" lang="fa-IR" sz="2800" b="1" i="0" u="none" strike="noStrike" kern="0" cap="none" spc="0" normalizeH="0" baseline="0" noProof="0" smtClean="0">
                <a:ln>
                  <a:noFill/>
                </a:ln>
                <a:solidFill>
                  <a:schemeClr val="bg1"/>
                </a:solidFill>
                <a:effectLst/>
                <a:uLnTx/>
                <a:uFillTx/>
                <a:cs typeface="B Nazanin" panose="00000400000000000000" pitchFamily="2" charset="-78"/>
              </a:rPr>
              <a:t>ب 4-2)نظافت، شستشو، گندزدایی و استریلیزاسیون فوری در اتاق های عمل با رعایت الزامات انجام میشود.</a:t>
            </a:r>
            <a:r>
              <a:rPr kumimoji="0" lang="en-US" sz="2800" b="1" i="0" u="none" strike="noStrike" kern="0" cap="none" spc="0" normalizeH="0" baseline="0" noProof="0" smtClean="0">
                <a:ln>
                  <a:noFill/>
                </a:ln>
                <a:solidFill>
                  <a:schemeClr val="bg1"/>
                </a:solidFill>
                <a:effectLst/>
                <a:uLnTx/>
                <a:uFillTx/>
                <a:cs typeface="B Nazanin" panose="00000400000000000000" pitchFamily="2" charset="-78"/>
              </a:rPr>
              <a:t/>
            </a:r>
            <a:br>
              <a:rPr kumimoji="0" lang="en-US" sz="2800" b="1" i="0" u="none" strike="noStrike" kern="0" cap="none" spc="0" normalizeH="0" baseline="0" noProof="0" smtClean="0">
                <a:ln>
                  <a:noFill/>
                </a:ln>
                <a:solidFill>
                  <a:schemeClr val="bg1"/>
                </a:solidFill>
                <a:effectLst/>
                <a:uLnTx/>
                <a:uFillTx/>
                <a:cs typeface="B Nazanin" panose="00000400000000000000" pitchFamily="2" charset="-78"/>
              </a:rPr>
            </a:br>
            <a:r>
              <a:rPr kumimoji="0" lang="fa-IR" sz="2800" b="1" i="0" u="none" strike="noStrike" kern="0" cap="none" spc="0" normalizeH="0" baseline="0" noProof="0" smtClean="0">
                <a:ln>
                  <a:noFill/>
                </a:ln>
                <a:solidFill>
                  <a:schemeClr val="bg1"/>
                </a:solidFill>
                <a:effectLst/>
                <a:uLnTx/>
                <a:uFillTx/>
                <a:cs typeface="B Nazanin" panose="00000400000000000000" pitchFamily="2" charset="-78"/>
              </a:rPr>
              <a:t/>
            </a:r>
            <a:br>
              <a:rPr kumimoji="0" lang="fa-IR" sz="2800" b="1" i="0" u="none" strike="noStrike" kern="0" cap="none" spc="0" normalizeH="0" baseline="0" noProof="0" smtClean="0">
                <a:ln>
                  <a:noFill/>
                </a:ln>
                <a:solidFill>
                  <a:schemeClr val="bg1"/>
                </a:solidFill>
                <a:effectLst/>
                <a:uLnTx/>
                <a:uFillTx/>
                <a:cs typeface="B Nazanin" panose="00000400000000000000" pitchFamily="2" charset="-78"/>
              </a:rPr>
            </a:br>
            <a:r>
              <a:rPr kumimoji="0" lang="en-US" sz="2800" b="1" i="0" u="none" strike="noStrike" kern="0" cap="none" spc="0" normalizeH="0" baseline="0" noProof="0" smtClean="0">
                <a:ln>
                  <a:noFill/>
                </a:ln>
                <a:solidFill>
                  <a:schemeClr val="bg1"/>
                </a:solidFill>
                <a:effectLst/>
                <a:uLnTx/>
                <a:uFillTx/>
                <a:cs typeface="B Nazanin" panose="00000400000000000000" pitchFamily="2" charset="-78"/>
              </a:rPr>
              <a:t/>
            </a:r>
            <a:br>
              <a:rPr kumimoji="0" lang="en-US" sz="2800" b="1" i="0" u="none" strike="noStrike" kern="0" cap="none" spc="0" normalizeH="0" baseline="0" noProof="0" smtClean="0">
                <a:ln>
                  <a:noFill/>
                </a:ln>
                <a:solidFill>
                  <a:schemeClr val="bg1"/>
                </a:solidFill>
                <a:effectLst/>
                <a:uLnTx/>
                <a:uFillTx/>
                <a:cs typeface="B Nazanin" panose="00000400000000000000" pitchFamily="2" charset="-78"/>
              </a:rPr>
            </a:br>
            <a:endParaRPr kumimoji="0" lang="en-US" sz="2800" b="1" i="0" u="none" strike="noStrike" kern="0" cap="none" spc="0" normalizeH="0" baseline="0" noProof="0" dirty="0">
              <a:ln>
                <a:noFill/>
              </a:ln>
              <a:solidFill>
                <a:schemeClr val="bg1"/>
              </a:solidFill>
              <a:effectLst/>
              <a:uLnTx/>
              <a:uFillTx/>
              <a:cs typeface="B Nazanin" panose="00000400000000000000" pitchFamily="2" charset="-78"/>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105</TotalTime>
  <Words>3688</Words>
  <Application>Microsoft Office PowerPoint</Application>
  <PresentationFormat>On-screen Show (4:3)</PresentationFormat>
  <Paragraphs>266</Paragraphs>
  <Slides>25</Slides>
  <Notes>0</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Office Theme</vt:lpstr>
      <vt:lpstr>Slide 1</vt:lpstr>
      <vt:lpstr>مراقبت های بیهوشی و جراحی</vt:lpstr>
      <vt:lpstr>مراقبت های بیهوشی و جراحی</vt:lpstr>
      <vt:lpstr>مراقبت های بیهوشی و جراحی</vt:lpstr>
      <vt:lpstr>مراقبت های بیهوشی و جراحی</vt:lpstr>
      <vt:lpstr>مراقبت های بیهوشی و جراحی</vt:lpstr>
      <vt:lpstr>مراقبت های بیهوشی و جراحی</vt:lpstr>
      <vt:lpstr>مراقبت های بیهوشی و جراحی</vt:lpstr>
      <vt:lpstr>مراقبت های بیهوشی و جراحی</vt:lpstr>
      <vt:lpstr>مراقبت های بیهوشی و جراحی</vt:lpstr>
      <vt:lpstr>مراقبت های بیهوشی و جراحی</vt:lpstr>
      <vt:lpstr>مراقبت های بیهوشی و جراحی</vt:lpstr>
      <vt:lpstr>مراقبت های بیهوشی و جراحی</vt:lpstr>
      <vt:lpstr>مراقبت های بیهوشی و جراحی</vt:lpstr>
      <vt:lpstr>مراقبت های بیهوشی و جراحی</vt:lpstr>
      <vt:lpstr>مراقبت های بیهوشی و جراحی</vt:lpstr>
      <vt:lpstr>مراقبت های بیهوشی و جراحی</vt:lpstr>
      <vt:lpstr>مراقبت های بیهوشی و جراحی</vt:lpstr>
      <vt:lpstr>مراقبت های بیهوشی و جراحی</vt:lpstr>
      <vt:lpstr>مراقبت های بیهوشی و جراحی</vt:lpstr>
      <vt:lpstr>مراقبت های بیهوشی و جراحی</vt:lpstr>
      <vt:lpstr>مراقبت های بیهوشی و جراحی</vt:lpstr>
      <vt:lpstr>مراقبت های بیهوشی و جراحی</vt:lpstr>
      <vt:lpstr>مراقبت های بیهوشی و جراحی</vt:lpstr>
      <vt:lpstr>مراقبت های بیهوشی و جراحی</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مراقبت های بیهوشی و جراحی</dc:title>
  <dc:creator>Melika</dc:creator>
  <cp:lastModifiedBy>ebadi</cp:lastModifiedBy>
  <cp:revision>11</cp:revision>
  <dcterms:created xsi:type="dcterms:W3CDTF">2006-08-16T00:00:00Z</dcterms:created>
  <dcterms:modified xsi:type="dcterms:W3CDTF">2017-01-12T17:00:17Z</dcterms:modified>
</cp:coreProperties>
</file>